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30"/>
  </p:notesMasterIdLst>
  <p:handoutMasterIdLst>
    <p:handoutMasterId r:id="rId31"/>
  </p:handoutMasterIdLst>
  <p:sldIdLst>
    <p:sldId id="263" r:id="rId12"/>
    <p:sldId id="279" r:id="rId13"/>
    <p:sldId id="270" r:id="rId14"/>
    <p:sldId id="272" r:id="rId15"/>
    <p:sldId id="271" r:id="rId16"/>
    <p:sldId id="276" r:id="rId17"/>
    <p:sldId id="278" r:id="rId18"/>
    <p:sldId id="287" r:id="rId19"/>
    <p:sldId id="289" r:id="rId20"/>
    <p:sldId id="273" r:id="rId21"/>
    <p:sldId id="290" r:id="rId22"/>
    <p:sldId id="274" r:id="rId23"/>
    <p:sldId id="275" r:id="rId24"/>
    <p:sldId id="283" r:id="rId25"/>
    <p:sldId id="280" r:id="rId26"/>
    <p:sldId id="281" r:id="rId27"/>
    <p:sldId id="284"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4F2"/>
    <a:srgbClr val="F8CCDC"/>
    <a:srgbClr val="FACEB9"/>
    <a:srgbClr val="DBD1E6"/>
    <a:srgbClr val="FBF2B4"/>
    <a:srgbClr val="CBE2F0"/>
    <a:srgbClr val="3F5564"/>
    <a:srgbClr val="0077BC"/>
    <a:srgbClr val="D53878"/>
    <a:srgbClr val="008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B7AF6-52AD-16E0-78C9-1B1CB0396739}" v="15" dt="2026-01-15T12:24:13.329"/>
    <p1510:client id="{2B27A15E-0C24-473C-8C27-666DD324688F}" v="11" dt="2026-01-15T12:48:11.962"/>
    <p1510:client id="{9E5FB63D-D206-BA8B-4D84-34D2FEC4C212}" v="4" dt="2026-01-15T13:00:52.19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Brandberg" userId="S::hanna.brandberg@aldrevardomsorg.goteborg.se::7d94dedc-29fb-4d17-b718-cb2f010425ed" providerId="AD" clId="Web-{9E5FB63D-D206-BA8B-4D84-34D2FEC4C212}"/>
    <pc:docChg chg="delSld">
      <pc:chgData name="Hanna Brandberg" userId="S::hanna.brandberg@aldrevardomsorg.goteborg.se::7d94dedc-29fb-4d17-b718-cb2f010425ed" providerId="AD" clId="Web-{9E5FB63D-D206-BA8B-4D84-34D2FEC4C212}" dt="2026-01-15T13:00:52.197" v="1"/>
      <pc:docMkLst>
        <pc:docMk/>
      </pc:docMkLst>
      <pc:sldChg chg="del">
        <pc:chgData name="Hanna Brandberg" userId="S::hanna.brandberg@aldrevardomsorg.goteborg.se::7d94dedc-29fb-4d17-b718-cb2f010425ed" providerId="AD" clId="Web-{9E5FB63D-D206-BA8B-4D84-34D2FEC4C212}" dt="2026-01-15T13:00:23.306" v="0"/>
        <pc:sldMkLst>
          <pc:docMk/>
          <pc:sldMk cId="574200055" sldId="268"/>
        </pc:sldMkLst>
      </pc:sldChg>
      <pc:sldChg chg="del">
        <pc:chgData name="Hanna Brandberg" userId="S::hanna.brandberg@aldrevardomsorg.goteborg.se::7d94dedc-29fb-4d17-b718-cb2f010425ed" providerId="AD" clId="Web-{9E5FB63D-D206-BA8B-4D84-34D2FEC4C212}" dt="2026-01-15T13:00:52.197" v="1"/>
        <pc:sldMkLst>
          <pc:docMk/>
          <pc:sldMk cId="2689085544" sldId="285"/>
        </pc:sldMkLst>
      </pc:sldChg>
    </pc:docChg>
  </pc:docChgLst>
  <pc:docChgLst>
    <pc:chgData name="Hanna Brandberg" userId="S::hanna.brandberg@aldrevardomsorg.goteborg.se::7d94dedc-29fb-4d17-b718-cb2f010425ed" providerId="AD" clId="Web-{1A5B7AF6-52AD-16E0-78C9-1B1CB0396739}"/>
    <pc:docChg chg="modSld">
      <pc:chgData name="Hanna Brandberg" userId="S::hanna.brandberg@aldrevardomsorg.goteborg.se::7d94dedc-29fb-4d17-b718-cb2f010425ed" providerId="AD" clId="Web-{1A5B7AF6-52AD-16E0-78C9-1B1CB0396739}" dt="2026-01-15T12:24:13.329" v="12"/>
      <pc:docMkLst>
        <pc:docMk/>
      </pc:docMkLst>
      <pc:sldChg chg="modSp">
        <pc:chgData name="Hanna Brandberg" userId="S::hanna.brandberg@aldrevardomsorg.goteborg.se::7d94dedc-29fb-4d17-b718-cb2f010425ed" providerId="AD" clId="Web-{1A5B7AF6-52AD-16E0-78C9-1B1CB0396739}" dt="2026-01-15T12:23:16.063" v="11" actId="20577"/>
        <pc:sldMkLst>
          <pc:docMk/>
          <pc:sldMk cId="3578789006" sldId="263"/>
        </pc:sldMkLst>
        <pc:spChg chg="mod">
          <ac:chgData name="Hanna Brandberg" userId="S::hanna.brandberg@aldrevardomsorg.goteborg.se::7d94dedc-29fb-4d17-b718-cb2f010425ed" providerId="AD" clId="Web-{1A5B7AF6-52AD-16E0-78C9-1B1CB0396739}" dt="2026-01-15T12:23:16.063" v="11" actId="20577"/>
          <ac:spMkLst>
            <pc:docMk/>
            <pc:sldMk cId="3578789006" sldId="263"/>
            <ac:spMk id="3" creationId="{27097D5D-E399-4255-9468-0116A1B0B0E1}"/>
          </ac:spMkLst>
        </pc:spChg>
      </pc:sldChg>
      <pc:sldChg chg="mod modShow">
        <pc:chgData name="Hanna Brandberg" userId="S::hanna.brandberg@aldrevardomsorg.goteborg.se::7d94dedc-29fb-4d17-b718-cb2f010425ed" providerId="AD" clId="Web-{1A5B7AF6-52AD-16E0-78C9-1B1CB0396739}" dt="2026-01-15T12:24:13.329" v="12"/>
        <pc:sldMkLst>
          <pc:docMk/>
          <pc:sldMk cId="574200055" sldId="268"/>
        </pc:sldMkLst>
      </pc:sldChg>
    </pc:docChg>
  </pc:docChgLst>
  <pc:docChgLst>
    <pc:chgData name="Hanna Brandberg" userId="7d94dedc-29fb-4d17-b718-cb2f010425ed" providerId="ADAL" clId="{2B27A15E-0C24-473C-8C27-666DD324688F}"/>
    <pc:docChg chg="custSel addSld modSld sldOrd">
      <pc:chgData name="Hanna Brandberg" userId="7d94dedc-29fb-4d17-b718-cb2f010425ed" providerId="ADAL" clId="{2B27A15E-0C24-473C-8C27-666DD324688F}" dt="2026-01-15T12:50:17.330" v="1148" actId="27636"/>
      <pc:docMkLst>
        <pc:docMk/>
      </pc:docMkLst>
      <pc:sldChg chg="modSp mod">
        <pc:chgData name="Hanna Brandberg" userId="7d94dedc-29fb-4d17-b718-cb2f010425ed" providerId="ADAL" clId="{2B27A15E-0C24-473C-8C27-666DD324688F}" dt="2026-01-15T12:50:17.330" v="1148" actId="27636"/>
        <pc:sldMkLst>
          <pc:docMk/>
          <pc:sldMk cId="474217873" sldId="284"/>
        </pc:sldMkLst>
        <pc:spChg chg="mod">
          <ac:chgData name="Hanna Brandberg" userId="7d94dedc-29fb-4d17-b718-cb2f010425ed" providerId="ADAL" clId="{2B27A15E-0C24-473C-8C27-666DD324688F}" dt="2026-01-15T12:50:17.330" v="1148" actId="27636"/>
          <ac:spMkLst>
            <pc:docMk/>
            <pc:sldMk cId="474217873" sldId="284"/>
            <ac:spMk id="3" creationId="{C7ED21C1-B152-5911-A8F9-5AF17FE99E11}"/>
          </ac:spMkLst>
        </pc:spChg>
        <pc:picChg chg="mod">
          <ac:chgData name="Hanna Brandberg" userId="7d94dedc-29fb-4d17-b718-cb2f010425ed" providerId="ADAL" clId="{2B27A15E-0C24-473C-8C27-666DD324688F}" dt="2026-01-15T12:50:14.020" v="1145" actId="1076"/>
          <ac:picMkLst>
            <pc:docMk/>
            <pc:sldMk cId="474217873" sldId="284"/>
            <ac:picMk id="2050" creationId="{846C847C-92E5-2367-FAE8-AFCEE6AD687B}"/>
          </ac:picMkLst>
        </pc:picChg>
      </pc:sldChg>
      <pc:sldChg chg="modSp mod">
        <pc:chgData name="Hanna Brandberg" userId="7d94dedc-29fb-4d17-b718-cb2f010425ed" providerId="ADAL" clId="{2B27A15E-0C24-473C-8C27-666DD324688F}" dt="2026-01-15T12:40:55.211" v="997" actId="27636"/>
        <pc:sldMkLst>
          <pc:docMk/>
          <pc:sldMk cId="2689085544" sldId="285"/>
        </pc:sldMkLst>
        <pc:spChg chg="mod">
          <ac:chgData name="Hanna Brandberg" userId="7d94dedc-29fb-4d17-b718-cb2f010425ed" providerId="ADAL" clId="{2B27A15E-0C24-473C-8C27-666DD324688F}" dt="2026-01-15T12:40:55.211" v="997" actId="27636"/>
          <ac:spMkLst>
            <pc:docMk/>
            <pc:sldMk cId="2689085544" sldId="285"/>
            <ac:spMk id="3" creationId="{25A9D773-85CC-3534-C873-7E9C3A123779}"/>
          </ac:spMkLst>
        </pc:spChg>
      </pc:sldChg>
      <pc:sldChg chg="addSp delSp modSp mod">
        <pc:chgData name="Hanna Brandberg" userId="7d94dedc-29fb-4d17-b718-cb2f010425ed" providerId="ADAL" clId="{2B27A15E-0C24-473C-8C27-666DD324688F}" dt="2026-01-15T12:48:11.960" v="1131" actId="1076"/>
        <pc:sldMkLst>
          <pc:docMk/>
          <pc:sldMk cId="568662747" sldId="289"/>
        </pc:sldMkLst>
        <pc:spChg chg="mod">
          <ac:chgData name="Hanna Brandberg" userId="7d94dedc-29fb-4d17-b718-cb2f010425ed" providerId="ADAL" clId="{2B27A15E-0C24-473C-8C27-666DD324688F}" dt="2026-01-15T12:47:53.962" v="1128" actId="26606"/>
          <ac:spMkLst>
            <pc:docMk/>
            <pc:sldMk cId="568662747" sldId="289"/>
            <ac:spMk id="2" creationId="{2858972A-AC5F-2E77-0BD7-5E5E357A2F49}"/>
          </ac:spMkLst>
        </pc:spChg>
        <pc:spChg chg="mod">
          <ac:chgData name="Hanna Brandberg" userId="7d94dedc-29fb-4d17-b718-cb2f010425ed" providerId="ADAL" clId="{2B27A15E-0C24-473C-8C27-666DD324688F}" dt="2026-01-15T12:47:59.724" v="1129" actId="1076"/>
          <ac:spMkLst>
            <pc:docMk/>
            <pc:sldMk cId="568662747" sldId="289"/>
            <ac:spMk id="3" creationId="{90A5FB40-2148-8DD0-0038-E9D46FE11833}"/>
          </ac:spMkLst>
        </pc:spChg>
        <pc:spChg chg="del">
          <ac:chgData name="Hanna Brandberg" userId="7d94dedc-29fb-4d17-b718-cb2f010425ed" providerId="ADAL" clId="{2B27A15E-0C24-473C-8C27-666DD324688F}" dt="2026-01-15T12:47:53.962" v="1128" actId="26606"/>
          <ac:spMkLst>
            <pc:docMk/>
            <pc:sldMk cId="568662747" sldId="289"/>
            <ac:spMk id="4" creationId="{6E1E553A-83F3-01D4-081C-65410324B88E}"/>
          </ac:spMkLst>
        </pc:spChg>
        <pc:picChg chg="add mod">
          <ac:chgData name="Hanna Brandberg" userId="7d94dedc-29fb-4d17-b718-cb2f010425ed" providerId="ADAL" clId="{2B27A15E-0C24-473C-8C27-666DD324688F}" dt="2026-01-15T12:48:11.960" v="1131" actId="1076"/>
          <ac:picMkLst>
            <pc:docMk/>
            <pc:sldMk cId="568662747" sldId="289"/>
            <ac:picMk id="1026" creationId="{0A0FA3C1-BBDE-5ADF-6E1D-0EF123040E2F}"/>
          </ac:picMkLst>
        </pc:picChg>
      </pc:sldChg>
      <pc:sldChg chg="addSp modSp mod modNotesTx">
        <pc:chgData name="Hanna Brandberg" userId="7d94dedc-29fb-4d17-b718-cb2f010425ed" providerId="ADAL" clId="{2B27A15E-0C24-473C-8C27-666DD324688F}" dt="2026-01-15T12:38:14.245" v="986" actId="1076"/>
        <pc:sldMkLst>
          <pc:docMk/>
          <pc:sldMk cId="4287392849" sldId="290"/>
        </pc:sldMkLst>
        <pc:spChg chg="mod">
          <ac:chgData name="Hanna Brandberg" userId="7d94dedc-29fb-4d17-b718-cb2f010425ed" providerId="ADAL" clId="{2B27A15E-0C24-473C-8C27-666DD324688F}" dt="2026-01-15T12:38:14.245" v="986" actId="1076"/>
          <ac:spMkLst>
            <pc:docMk/>
            <pc:sldMk cId="4287392849" sldId="290"/>
            <ac:spMk id="3" creationId="{D3BFFA2A-2A58-6F07-4EE3-213DBCA2B935}"/>
          </ac:spMkLst>
        </pc:spChg>
        <pc:spChg chg="mod">
          <ac:chgData name="Hanna Brandberg" userId="7d94dedc-29fb-4d17-b718-cb2f010425ed" providerId="ADAL" clId="{2B27A15E-0C24-473C-8C27-666DD324688F}" dt="2026-01-15T12:36:08.912" v="969" actId="21"/>
          <ac:spMkLst>
            <pc:docMk/>
            <pc:sldMk cId="4287392849" sldId="290"/>
            <ac:spMk id="4" creationId="{20DA04DD-7307-231B-4CD7-2EC685098F3A}"/>
          </ac:spMkLst>
        </pc:spChg>
        <pc:spChg chg="add mod">
          <ac:chgData name="Hanna Brandberg" userId="7d94dedc-29fb-4d17-b718-cb2f010425ed" providerId="ADAL" clId="{2B27A15E-0C24-473C-8C27-666DD324688F}" dt="2026-01-15T12:38:10.714" v="985" actId="1076"/>
          <ac:spMkLst>
            <pc:docMk/>
            <pc:sldMk cId="4287392849" sldId="290"/>
            <ac:spMk id="5" creationId="{646DBF35-4668-C61A-EA34-27A89BF15CB1}"/>
          </ac:spMkLst>
        </pc:spChg>
      </pc:sldChg>
      <pc:sldChg chg="ord">
        <pc:chgData name="Hanna Brandberg" userId="7d94dedc-29fb-4d17-b718-cb2f010425ed" providerId="ADAL" clId="{2B27A15E-0C24-473C-8C27-666DD324688F}" dt="2026-01-15T12:41:25.632" v="999"/>
        <pc:sldMkLst>
          <pc:docMk/>
          <pc:sldMk cId="365719938" sldId="291"/>
        </pc:sldMkLst>
      </pc:sldChg>
      <pc:sldChg chg="modSp new mod">
        <pc:chgData name="Hanna Brandberg" userId="7d94dedc-29fb-4d17-b718-cb2f010425ed" providerId="ADAL" clId="{2B27A15E-0C24-473C-8C27-666DD324688F}" dt="2026-01-15T12:42:15.073" v="1126" actId="20577"/>
        <pc:sldMkLst>
          <pc:docMk/>
          <pc:sldMk cId="371537574" sldId="292"/>
        </pc:sldMkLst>
        <pc:spChg chg="mod">
          <ac:chgData name="Hanna Brandberg" userId="7d94dedc-29fb-4d17-b718-cb2f010425ed" providerId="ADAL" clId="{2B27A15E-0C24-473C-8C27-666DD324688F}" dt="2026-01-15T12:42:15.073" v="1126" actId="20577"/>
          <ac:spMkLst>
            <pc:docMk/>
            <pc:sldMk cId="371537574" sldId="292"/>
            <ac:spMk id="2" creationId="{CB153100-5145-E9CF-ECE4-28EDC3910148}"/>
          </ac:spMkLst>
        </pc:spChg>
        <pc:spChg chg="mod">
          <ac:chgData name="Hanna Brandberg" userId="7d94dedc-29fb-4d17-b718-cb2f010425ed" providerId="ADAL" clId="{2B27A15E-0C24-473C-8C27-666DD324688F}" dt="2026-01-15T12:42:11.190" v="1115" actId="20577"/>
          <ac:spMkLst>
            <pc:docMk/>
            <pc:sldMk cId="371537574" sldId="292"/>
            <ac:spMk id="3" creationId="{CE4F3B50-A74B-9D9F-676F-DB39CEC52EEC}"/>
          </ac:spMkLst>
        </pc:spChg>
      </pc:sldChg>
    </pc:docChg>
  </pc:docChgLst>
  <pc:docChgLst>
    <pc:chgData clId="Web-{9E5FB63D-D206-BA8B-4D84-34D2FEC4C212}"/>
    <pc:docChg chg="delSld">
      <pc:chgData name="" userId="" providerId="" clId="Web-{9E5FB63D-D206-BA8B-4D84-34D2FEC4C212}" dt="2026-01-15T13:00:14.150" v="1"/>
      <pc:docMkLst>
        <pc:docMk/>
      </pc:docMkLst>
      <pc:sldChg chg="del">
        <pc:chgData name="" userId="" providerId="" clId="Web-{9E5FB63D-D206-BA8B-4D84-34D2FEC4C212}" dt="2026-01-15T13:00:14.150" v="1"/>
        <pc:sldMkLst>
          <pc:docMk/>
          <pc:sldMk cId="365719938" sldId="291"/>
        </pc:sldMkLst>
      </pc:sldChg>
      <pc:sldChg chg="del">
        <pc:chgData name="" userId="" providerId="" clId="Web-{9E5FB63D-D206-BA8B-4D84-34D2FEC4C212}" dt="2026-01-15T13:00:08.916" v="0"/>
        <pc:sldMkLst>
          <pc:docMk/>
          <pc:sldMk cId="371537574"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2026-01-15</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2026-01-15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Bristerna som finns kan medföra risker för omsorgstagare eller dig som medarbetare. </a:t>
            </a:r>
          </a:p>
          <a:p>
            <a:r>
              <a:rPr lang="sv-SE"/>
              <a:t>Rutinen har tagits fram för att minska de bristerna och för att vi ska arbeta mer lika. </a:t>
            </a:r>
          </a:p>
          <a:p>
            <a:r>
              <a:rPr lang="sv-SE"/>
              <a:t>Risker vi sett har bland annat handlat om att kollegor på kommande arbetspass inte vetat om att en person åkt in till sjukhus eller kommit hem. </a:t>
            </a:r>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60532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63023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00694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Informationen kan finnas skriven men vi läser inte alltid under arbetspasset utan mest i början och saker kan hända under dagen. </a:t>
            </a:r>
          </a:p>
          <a:p>
            <a:pPr marL="0" indent="0">
              <a:buNone/>
            </a:pPr>
            <a:endParaRPr lang="sv-SE"/>
          </a:p>
          <a:p>
            <a:pPr marL="0" indent="0">
              <a:buNone/>
            </a:pPr>
            <a:r>
              <a:rPr lang="sv-SE"/>
              <a:t>Exempel </a:t>
            </a:r>
          </a:p>
          <a:p>
            <a:pPr marL="0" indent="0">
              <a:buNone/>
            </a:pPr>
            <a:r>
              <a:rPr lang="sv-SE"/>
              <a:t>Om vi inte vet om att en person inte är hemma kan det innebär att vi går dit även att vi inte behöver och att vi behöver ta reda på var personen är, vilket tar tid från andra arbetsuppgifter. Vi gör också ett olaga intrång om vi går in hos personer som inte är hemma. </a:t>
            </a:r>
          </a:p>
          <a:p>
            <a:pPr marL="0" indent="0">
              <a:buNone/>
            </a:pPr>
            <a:endParaRPr lang="sv-SE"/>
          </a:p>
          <a:p>
            <a:pPr marL="0" indent="0">
              <a:buNone/>
            </a:pPr>
            <a:r>
              <a:rPr lang="sv-SE"/>
              <a:t>Om en person kommit hem utan att vi får veta det kan det innebära att en person inte får den hjälp som den behöver.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19713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Amir – Gör en daganteckning. Meddela planeraren muntligt. Planeraren meddelar larm/natt eller dagen beroende på var medarbetaren arbetar som tar emot meddelandet.</a:t>
            </a:r>
          </a:p>
          <a:p>
            <a:r>
              <a:rPr lang="sv-SE"/>
              <a:t>Carl – Gör en daganteckning. Larmet ska muntligen meddela den enheten som besöker Carl på dagen. </a:t>
            </a:r>
          </a:p>
          <a:p>
            <a:r>
              <a:rPr lang="sv-SE"/>
              <a:t>Aron – Gör en post-IT notis på lunchbesöket i Welfare. </a:t>
            </a:r>
          </a:p>
          <a:p>
            <a:r>
              <a:rPr lang="sv-SE"/>
              <a:t>Sonja – Gör en daganteckning. Skriv en att göra-uppgift. </a:t>
            </a:r>
          </a:p>
          <a:p>
            <a:r>
              <a:rPr lang="sv-SE"/>
              <a:t>Juha – Gör en daganteckning. Inget mer behöver göra  så länge Juha vill ha nästa besök så som planerat. </a:t>
            </a:r>
          </a:p>
          <a:p>
            <a:r>
              <a:rPr lang="sv-SE"/>
              <a:t>Kerstin – Behöver inte antecknas, är inte en händelse av vikt, och ingen behöver meddelas. Vill </a:t>
            </a:r>
            <a:r>
              <a:rPr lang="sv-SE" err="1"/>
              <a:t>Kertsin</a:t>
            </a:r>
            <a:r>
              <a:rPr lang="sv-SE"/>
              <a:t> få hjälp med att boka Färdtjänst och personalen hjälper henne med det ska det däremot dokumenteras.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Lilian – Följ rutinen för hot och våld. Gör en daganteckning. Meddela muntlig kollegan som ska besöka Lilian på kvällen. Meddela muntligt larm/nattenheten.  </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88097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2026-01-15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134080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BBFA50B-E819-411C-B95B-B3FD3A3FC2B7}" type="datetime1">
              <a:rPr lang="sv-SE" smtClean="0"/>
              <a:t>2026-01-15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s://www4.goteborg.se/prod/AldreVardOmsorg/LIS/Verksamhetshandbok/Verksamh.nsf/0/30E35766D9684F63C12586370053956F?OpenDocument" TargetMode="External"/><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hyperlink" Target="https://datorhjalpen.goteborg.se/14537.guide" TargetMode="External"/><Relationship Id="rId4" Type="http://schemas.openxmlformats.org/officeDocument/2006/relationships/hyperlink" Target="https://datorhjalpen.goteborg.se/11178.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a:t>Informationsöverföringsrutin</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vert="horz" lIns="0" tIns="0" rIns="0" bIns="0" rtlCol="0" anchor="t">
            <a:noAutofit/>
          </a:bodyPr>
          <a:lstStyle/>
          <a:p>
            <a:r>
              <a:rPr lang="sv-SE" err="1"/>
              <a:t>Avd</a:t>
            </a:r>
            <a:r>
              <a:rPr lang="sv-SE"/>
              <a:t> Hemtjänst </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BB4D1D7-D5F4-6EEB-2D89-1656E93A4F59}"/>
              </a:ext>
            </a:extLst>
          </p:cNvPr>
          <p:cNvSpPr txBox="1"/>
          <p:nvPr/>
        </p:nvSpPr>
        <p:spPr>
          <a:xfrm>
            <a:off x="1737238" y="1345644"/>
            <a:ext cx="2664542" cy="4616777"/>
          </a:xfrm>
          <a:prstGeom prst="rect">
            <a:avLst/>
          </a:prstGeom>
          <a:noFill/>
        </p:spPr>
        <p:txBody>
          <a:bodyPr wrap="square">
            <a:spAutoFit/>
          </a:bodyPr>
          <a:lstStyle/>
          <a:p>
            <a:pPr>
              <a:lnSpc>
                <a:spcPct val="115000"/>
              </a:lnSpc>
              <a:spcAft>
                <a:spcPts val="800"/>
              </a:spcAft>
            </a:pPr>
            <a:r>
              <a:rPr lang="sv-SE" sz="1800">
                <a:effectLst/>
                <a:ea typeface="MS PMincho" panose="02020600040205080304" pitchFamily="18" charset="-128"/>
                <a:cs typeface="Times New Roman" panose="02020603050405020304" pitchFamily="18" charset="0"/>
              </a:rPr>
              <a:t>Vid följande händelser ska du också </a:t>
            </a:r>
            <a:r>
              <a:rPr lang="sv-SE" sz="1800" u="sng">
                <a:effectLst/>
                <a:ea typeface="MS PMincho" panose="02020600040205080304" pitchFamily="18" charset="-128"/>
                <a:cs typeface="Times New Roman" panose="02020603050405020304" pitchFamily="18" charset="0"/>
              </a:rPr>
              <a:t>alltid</a:t>
            </a:r>
            <a:r>
              <a:rPr lang="sv-SE" sz="1800">
                <a:effectLst/>
                <a:ea typeface="MS PMincho" panose="02020600040205080304" pitchFamily="18" charset="-128"/>
                <a:cs typeface="Times New Roman" panose="02020603050405020304" pitchFamily="18" charset="0"/>
              </a:rPr>
              <a:t> meddela de enheter som berörs </a:t>
            </a:r>
            <a:r>
              <a:rPr lang="sv-SE" sz="1800" b="1">
                <a:effectLst/>
                <a:ea typeface="MS PMincho" panose="02020600040205080304" pitchFamily="18" charset="-128"/>
                <a:cs typeface="Times New Roman" panose="02020603050405020304" pitchFamily="18" charset="0"/>
              </a:rPr>
              <a:t>muntligt</a:t>
            </a:r>
            <a:r>
              <a:rPr lang="sv-SE" sz="1800">
                <a:effectLst/>
                <a:ea typeface="MS PMincho" panose="02020600040205080304" pitchFamily="18" charset="-128"/>
                <a:cs typeface="Times New Roman" panose="02020603050405020304" pitchFamily="18" charset="0"/>
              </a:rPr>
              <a:t>. </a:t>
            </a:r>
          </a:p>
          <a:p>
            <a:pPr>
              <a:lnSpc>
                <a:spcPct val="115000"/>
              </a:lnSpc>
              <a:spcAft>
                <a:spcPts val="800"/>
              </a:spcAft>
            </a:pPr>
            <a:endParaRPr lang="sv-SE" sz="1800">
              <a:effectLst/>
              <a:ea typeface="MS PMincho" panose="02020600040205080304" pitchFamily="18" charset="-128"/>
              <a:cs typeface="Times New Roman" panose="02020603050405020304" pitchFamily="18" charset="0"/>
            </a:endParaRPr>
          </a:p>
          <a:p>
            <a:pPr>
              <a:lnSpc>
                <a:spcPct val="115000"/>
              </a:lnSpc>
              <a:spcAft>
                <a:spcPts val="800"/>
              </a:spcAft>
            </a:pPr>
            <a:r>
              <a:rPr lang="sv-SE" sz="1800">
                <a:effectLst/>
                <a:ea typeface="MS PMincho" panose="02020600040205080304" pitchFamily="18" charset="-128"/>
                <a:cs typeface="Times New Roman" panose="02020603050405020304" pitchFamily="18" charset="0"/>
              </a:rPr>
              <a:t>Det är </a:t>
            </a:r>
            <a:r>
              <a:rPr lang="sv-SE" sz="1800" b="1">
                <a:effectLst/>
                <a:ea typeface="MS PMincho" panose="02020600040205080304" pitchFamily="18" charset="-128"/>
                <a:cs typeface="Times New Roman" panose="02020603050405020304" pitchFamily="18" charset="0"/>
              </a:rPr>
              <a:t>exempel</a:t>
            </a:r>
            <a:r>
              <a:rPr lang="sv-SE" sz="1800">
                <a:effectLst/>
                <a:ea typeface="MS PMincho" panose="02020600040205080304" pitchFamily="18" charset="-128"/>
                <a:cs typeface="Times New Roman" panose="02020603050405020304" pitchFamily="18" charset="0"/>
              </a:rPr>
              <a:t> och fler händelser kan finnas. Är du tveksam ska du alltid meddela muntligt utöver din skriftliga dokumentation.</a:t>
            </a:r>
          </a:p>
          <a:p>
            <a:pPr>
              <a:lnSpc>
                <a:spcPct val="115000"/>
              </a:lnSpc>
              <a:spcAft>
                <a:spcPts val="800"/>
              </a:spcAft>
            </a:pPr>
            <a:endParaRPr lang="sv-SE">
              <a:ea typeface="MS PMincho" panose="02020600040205080304" pitchFamily="18" charset="-128"/>
              <a:cs typeface="Times New Roman" panose="02020603050405020304" pitchFamily="18" charset="0"/>
            </a:endParaRPr>
          </a:p>
          <a:p>
            <a:pPr>
              <a:lnSpc>
                <a:spcPct val="115000"/>
              </a:lnSpc>
              <a:spcAft>
                <a:spcPts val="800"/>
              </a:spcAft>
            </a:pPr>
            <a:endParaRPr lang="sv-SE" sz="1800">
              <a:effectLst/>
              <a:ea typeface="MS PMincho" panose="02020600040205080304" pitchFamily="18" charset="-128"/>
              <a:cs typeface="Times New Roman" panose="02020603050405020304" pitchFamily="18" charset="0"/>
            </a:endParaRPr>
          </a:p>
        </p:txBody>
      </p:sp>
      <p:pic>
        <p:nvPicPr>
          <p:cNvPr id="6146" name="Picture 2">
            <a:extLst>
              <a:ext uri="{FF2B5EF4-FFF2-40B4-BE49-F238E27FC236}">
                <a16:creationId xmlns:a16="http://schemas.microsoft.com/office/drawing/2014/main" id="{0BAA5282-3C64-C0BE-6D20-93B86ABF7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51" y="1762124"/>
            <a:ext cx="285750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 2">
            <a:extLst>
              <a:ext uri="{FF2B5EF4-FFF2-40B4-BE49-F238E27FC236}">
                <a16:creationId xmlns:a16="http://schemas.microsoft.com/office/drawing/2014/main" id="{29A685DE-1C4A-ACF1-9CFA-E3CE98AB1045}"/>
              </a:ext>
            </a:extLst>
          </p:cNvPr>
          <p:cNvGraphicFramePr>
            <a:graphicFrameLocks noGrp="1"/>
          </p:cNvGraphicFramePr>
          <p:nvPr>
            <p:extLst>
              <p:ext uri="{D42A27DB-BD31-4B8C-83A1-F6EECF244321}">
                <p14:modId xmlns:p14="http://schemas.microsoft.com/office/powerpoint/2010/main" val="3876276323"/>
              </p:ext>
            </p:extLst>
          </p:nvPr>
        </p:nvGraphicFramePr>
        <p:xfrm>
          <a:off x="5376291" y="450439"/>
          <a:ext cx="6394041" cy="5773997"/>
        </p:xfrm>
        <a:graphic>
          <a:graphicData uri="http://schemas.openxmlformats.org/drawingml/2006/table">
            <a:tbl>
              <a:tblPr firstRow="1" firstCol="1" bandRow="1"/>
              <a:tblGrid>
                <a:gridCol w="3083800">
                  <a:extLst>
                    <a:ext uri="{9D8B030D-6E8A-4147-A177-3AD203B41FA5}">
                      <a16:colId xmlns:a16="http://schemas.microsoft.com/office/drawing/2014/main" val="3611028367"/>
                    </a:ext>
                  </a:extLst>
                </a:gridCol>
                <a:gridCol w="3310241">
                  <a:extLst>
                    <a:ext uri="{9D8B030D-6E8A-4147-A177-3AD203B41FA5}">
                      <a16:colId xmlns:a16="http://schemas.microsoft.com/office/drawing/2014/main" val="331071330"/>
                    </a:ext>
                  </a:extLst>
                </a:gridCol>
              </a:tblGrid>
              <a:tr h="341430">
                <a:tc>
                  <a:txBody>
                    <a:bodyPr/>
                    <a:lstStyle/>
                    <a:p>
                      <a:pPr>
                        <a:lnSpc>
                          <a:spcPct val="120000"/>
                        </a:lnSpc>
                        <a:spcAft>
                          <a:spcPts val="800"/>
                        </a:spcAft>
                      </a:pPr>
                      <a:r>
                        <a:rPr lang="sv-SE" sz="1400" b="1">
                          <a:solidFill>
                            <a:srgbClr val="000000"/>
                          </a:solidFill>
                          <a:effectLst/>
                          <a:latin typeface="+mn-lt"/>
                          <a:ea typeface="MS PMincho" panose="02020600040205080304" pitchFamily="18" charset="-128"/>
                          <a:cs typeface="Times New Roman" panose="02020603050405020304" pitchFamily="18" charset="0"/>
                        </a:rPr>
                        <a:t>Händelse </a:t>
                      </a:r>
                      <a:r>
                        <a:rPr lang="sv-SE" sz="1400">
                          <a:solidFill>
                            <a:srgbClr val="000000"/>
                          </a:solidFill>
                          <a:effectLst/>
                          <a:latin typeface="+mn-lt"/>
                          <a:ea typeface="MS PMincho" panose="02020600040205080304" pitchFamily="18" charset="-128"/>
                          <a:cs typeface="Times New Roman" panose="02020603050405020304" pitchFamily="18" charset="0"/>
                        </a:rPr>
                        <a:t>	</a:t>
                      </a:r>
                      <a:endParaRPr lang="sv-SE" sz="1400">
                        <a:effectLst/>
                        <a:latin typeface="+mn-lt"/>
                        <a:ea typeface="MS PMincho" panose="02020600040205080304"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E4F2"/>
                    </a:solidFill>
                  </a:tcPr>
                </a:tc>
                <a:tc>
                  <a:txBody>
                    <a:bodyPr/>
                    <a:lstStyle/>
                    <a:p>
                      <a:pPr>
                        <a:lnSpc>
                          <a:spcPct val="120000"/>
                        </a:lnSpc>
                        <a:spcAft>
                          <a:spcPts val="800"/>
                        </a:spcAft>
                      </a:pPr>
                      <a:r>
                        <a:rPr lang="sv-SE" sz="1400" b="1">
                          <a:solidFill>
                            <a:srgbClr val="000000"/>
                          </a:solidFill>
                          <a:effectLst/>
                          <a:latin typeface="+mn-lt"/>
                          <a:ea typeface="MS PMincho" panose="02020600040205080304" pitchFamily="18" charset="-128"/>
                          <a:cs typeface="Times New Roman" panose="02020603050405020304" pitchFamily="18" charset="0"/>
                        </a:rPr>
                        <a:t>Enheter du ska informera </a:t>
                      </a:r>
                      <a:endParaRPr lang="sv-SE" sz="1400">
                        <a:effectLst/>
                        <a:latin typeface="+mn-lt"/>
                        <a:ea typeface="MS PMincho" panose="02020600040205080304"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E4F2"/>
                    </a:solidFill>
                  </a:tcPr>
                </a:tc>
                <a:extLst>
                  <a:ext uri="{0D108BD9-81ED-4DB2-BD59-A6C34878D82A}">
                    <a16:rowId xmlns:a16="http://schemas.microsoft.com/office/drawing/2014/main" val="1602225403"/>
                  </a:ext>
                </a:extLst>
              </a:tr>
              <a:tr h="712983">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Omsorgstagaren har åkt in till sjukhus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dag/kväll </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natt och larm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6390873"/>
                  </a:ext>
                </a:extLst>
              </a:tr>
              <a:tr h="712983">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Omsorgstagaren ska komma hem från sjukhus/korttidsvistelse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dag/kväll</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natt och larm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231886"/>
                  </a:ext>
                </a:extLst>
              </a:tr>
              <a:tr h="1008435">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Avbokade besök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natt och larm om det gäller nattbesök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761722"/>
                  </a:ext>
                </a:extLst>
              </a:tr>
              <a:tr h="712983">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Behov av utökade besök dag/kväll</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dag/kväll</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4510536"/>
                  </a:ext>
                </a:extLst>
              </a:tr>
              <a:tr h="712983">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Försämrat hälsotillstånd som ej krävt sjukhusvård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dag/kväll</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natt och larm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009273"/>
                  </a:ext>
                </a:extLst>
              </a:tr>
              <a:tr h="712983">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Hot- och våldssituationer eller risk för smitta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dag/kväll</a:t>
                      </a:r>
                    </a:p>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Hemtjänst natt och larm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300575"/>
                  </a:ext>
                </a:extLst>
              </a:tr>
              <a:tr h="859217">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När en åtgärd av ett trygghetslarm lämnas över till annan enhet eller till kollega på nästa arbetspass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spcAft>
                          <a:spcPts val="800"/>
                        </a:spcAft>
                      </a:pPr>
                      <a:r>
                        <a:rPr lang="sv-SE" sz="1100">
                          <a:effectLst/>
                          <a:latin typeface="+mn-lt"/>
                          <a:ea typeface="MS PMincho" panose="02020600040205080304" pitchFamily="18" charset="-128"/>
                          <a:cs typeface="Times New Roman" panose="02020603050405020304" pitchFamily="18" charset="0"/>
                        </a:rPr>
                        <a:t>Den enhet som ska åtgärda larmet.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9819619"/>
                  </a:ext>
                </a:extLst>
              </a:tr>
            </a:tbl>
          </a:graphicData>
        </a:graphic>
      </p:graphicFrame>
    </p:spTree>
    <p:extLst>
      <p:ext uri="{BB962C8B-B14F-4D97-AF65-F5344CB8AC3E}">
        <p14:creationId xmlns:p14="http://schemas.microsoft.com/office/powerpoint/2010/main" val="366103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15153F-0A9C-ABBC-1A7D-24783BCBB56B}"/>
              </a:ext>
            </a:extLst>
          </p:cNvPr>
          <p:cNvSpPr>
            <a:spLocks noGrp="1"/>
          </p:cNvSpPr>
          <p:nvPr>
            <p:ph type="title"/>
          </p:nvPr>
        </p:nvSpPr>
        <p:spPr>
          <a:xfrm>
            <a:off x="407988" y="576081"/>
            <a:ext cx="9170279" cy="736959"/>
          </a:xfrm>
        </p:spPr>
        <p:txBody>
          <a:bodyPr/>
          <a:lstStyle/>
          <a:p>
            <a:r>
              <a:rPr lang="sv-SE"/>
              <a:t>Dialog </a:t>
            </a:r>
          </a:p>
        </p:txBody>
      </p:sp>
      <p:sp>
        <p:nvSpPr>
          <p:cNvPr id="3" name="Platshållare för innehåll 2">
            <a:extLst>
              <a:ext uri="{FF2B5EF4-FFF2-40B4-BE49-F238E27FC236}">
                <a16:creationId xmlns:a16="http://schemas.microsoft.com/office/drawing/2014/main" id="{D3BFFA2A-2A58-6F07-4EE3-213DBCA2B935}"/>
              </a:ext>
            </a:extLst>
          </p:cNvPr>
          <p:cNvSpPr>
            <a:spLocks noGrp="1"/>
          </p:cNvSpPr>
          <p:nvPr>
            <p:ph sz="half" idx="1"/>
          </p:nvPr>
        </p:nvSpPr>
        <p:spPr>
          <a:xfrm>
            <a:off x="429136" y="2837108"/>
            <a:ext cx="5400000" cy="4176710"/>
          </a:xfrm>
        </p:spPr>
        <p:txBody>
          <a:bodyPr/>
          <a:lstStyle/>
          <a:p>
            <a:pPr marL="0" indent="0">
              <a:buNone/>
            </a:pPr>
            <a:r>
              <a:rPr lang="sv-SE"/>
              <a:t>De risker vi sett är att kollegor inte alltid vet om att en omsorgstagare åkt till sjukhus eller kommit hem.</a:t>
            </a:r>
          </a:p>
          <a:p>
            <a:pPr marL="0" indent="0">
              <a:buNone/>
            </a:pPr>
            <a:r>
              <a:rPr lang="sv-SE"/>
              <a:t>Risken är som störst mellan dag/kväll och natt.</a:t>
            </a:r>
          </a:p>
          <a:p>
            <a:pPr marL="0" indent="0">
              <a:buNone/>
            </a:pPr>
            <a:endParaRPr lang="sv-SE"/>
          </a:p>
        </p:txBody>
      </p:sp>
      <p:sp>
        <p:nvSpPr>
          <p:cNvPr id="4" name="Platshållare för innehåll 3">
            <a:extLst>
              <a:ext uri="{FF2B5EF4-FFF2-40B4-BE49-F238E27FC236}">
                <a16:creationId xmlns:a16="http://schemas.microsoft.com/office/drawing/2014/main" id="{20DA04DD-7307-231B-4CD7-2EC685098F3A}"/>
              </a:ext>
            </a:extLst>
          </p:cNvPr>
          <p:cNvSpPr>
            <a:spLocks noGrp="1"/>
          </p:cNvSpPr>
          <p:nvPr>
            <p:ph sz="half" idx="2"/>
          </p:nvPr>
        </p:nvSpPr>
        <p:spPr/>
        <p:txBody>
          <a:bodyPr/>
          <a:lstStyle/>
          <a:p>
            <a:pPr marL="0" indent="0">
              <a:buNone/>
            </a:pPr>
            <a:r>
              <a:rPr lang="sv-SE"/>
              <a:t> </a:t>
            </a:r>
          </a:p>
        </p:txBody>
      </p:sp>
      <p:sp>
        <p:nvSpPr>
          <p:cNvPr id="5" name="Ellips 4">
            <a:extLst>
              <a:ext uri="{FF2B5EF4-FFF2-40B4-BE49-F238E27FC236}">
                <a16:creationId xmlns:a16="http://schemas.microsoft.com/office/drawing/2014/main" id="{646DBF35-4668-C61A-EA34-27A89BF15CB1}"/>
              </a:ext>
            </a:extLst>
          </p:cNvPr>
          <p:cNvSpPr/>
          <p:nvPr/>
        </p:nvSpPr>
        <p:spPr>
          <a:xfrm>
            <a:off x="6893262" y="1514518"/>
            <a:ext cx="4371975" cy="4175124"/>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r>
              <a:rPr lang="sv-SE">
                <a:latin typeface="+mj-lt"/>
              </a:rPr>
              <a:t>Vad kan det innebära för dig eller din kollega om ni inte känner till att personen har kommit hem eller åkt till sjukhus ?</a:t>
            </a:r>
          </a:p>
        </p:txBody>
      </p:sp>
    </p:spTree>
    <p:extLst>
      <p:ext uri="{BB962C8B-B14F-4D97-AF65-F5344CB8AC3E}">
        <p14:creationId xmlns:p14="http://schemas.microsoft.com/office/powerpoint/2010/main" val="42873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4AC7F-5241-69A4-C3DF-79D9005C698B}"/>
              </a:ext>
            </a:extLst>
          </p:cNvPr>
          <p:cNvSpPr>
            <a:spLocks noGrp="1"/>
          </p:cNvSpPr>
          <p:nvPr>
            <p:ph type="title"/>
          </p:nvPr>
        </p:nvSpPr>
        <p:spPr/>
        <p:txBody>
          <a:bodyPr>
            <a:normAutofit fontScale="90000"/>
          </a:bodyPr>
          <a:lstStyle/>
          <a:p>
            <a:r>
              <a:rPr lang="sv-SE" sz="2400"/>
              <a:t>För att ta del av det andra skrivit</a:t>
            </a:r>
            <a:br>
              <a:rPr lang="sv-SE" sz="2400"/>
            </a:br>
            <a:r>
              <a:rPr lang="sv-SE" sz="2400"/>
              <a:t>- </a:t>
            </a:r>
            <a:r>
              <a:rPr lang="sv-SE" sz="2200"/>
              <a:t>Omsorgspersonal </a:t>
            </a:r>
            <a:r>
              <a:rPr lang="sv-SE" sz="2400"/>
              <a:t> </a:t>
            </a:r>
          </a:p>
        </p:txBody>
      </p:sp>
      <p:sp>
        <p:nvSpPr>
          <p:cNvPr id="3" name="Platshållare för innehåll 2">
            <a:extLst>
              <a:ext uri="{FF2B5EF4-FFF2-40B4-BE49-F238E27FC236}">
                <a16:creationId xmlns:a16="http://schemas.microsoft.com/office/drawing/2014/main" id="{6F2D0642-AD60-62D6-0B38-4698BB18FCB3}"/>
              </a:ext>
            </a:extLst>
          </p:cNvPr>
          <p:cNvSpPr>
            <a:spLocks noGrp="1"/>
          </p:cNvSpPr>
          <p:nvPr>
            <p:ph idx="11"/>
          </p:nvPr>
        </p:nvSpPr>
        <p:spPr>
          <a:xfrm>
            <a:off x="1056000" y="1738313"/>
            <a:ext cx="6449700" cy="4175124"/>
          </a:xfrm>
        </p:spPr>
        <p:txBody>
          <a:bodyPr vert="horz" lIns="0" tIns="0" rIns="0" bIns="0" rtlCol="0" anchor="t">
            <a:normAutofit/>
          </a:bodyPr>
          <a:lstStyle/>
          <a:p>
            <a:pPr marL="0" indent="0">
              <a:spcAft>
                <a:spcPts val="600"/>
              </a:spcAft>
              <a:buNone/>
            </a:pPr>
            <a:r>
              <a:rPr lang="sv-SE" sz="1800">
                <a:cs typeface="Times New Roman"/>
              </a:rPr>
              <a:t>För att ta del av informationen kring de omsorgstagare du som omsorgspersonal ska besöka ska du börja ditt arbetspass med att läsa i Treserva:</a:t>
            </a:r>
          </a:p>
          <a:p>
            <a:pPr marL="0" indent="0">
              <a:spcAft>
                <a:spcPts val="600"/>
              </a:spcAft>
              <a:buNone/>
            </a:pPr>
            <a:endParaRPr lang="sv-SE" sz="1800">
              <a:cs typeface="Times New Roman" panose="02020603050405020304" pitchFamily="18" charset="0"/>
            </a:endParaRPr>
          </a:p>
          <a:p>
            <a:pPr marL="456565" lvl="1" indent="-229870">
              <a:spcAft>
                <a:spcPts val="600"/>
              </a:spcAft>
              <a:buFont typeface="Arial" panose="020B0604020202020204" pitchFamily="34" charset="0"/>
              <a:buChar char="•"/>
            </a:pPr>
            <a:r>
              <a:rPr lang="sv-SE" sz="1800">
                <a:cs typeface="Times New Roman"/>
              </a:rPr>
              <a:t>Samtliga daganteckningar från de sista tre dygnen   </a:t>
            </a:r>
          </a:p>
          <a:p>
            <a:pPr marL="456565" lvl="1" indent="-229870">
              <a:spcAft>
                <a:spcPts val="600"/>
              </a:spcAft>
              <a:buFont typeface="Arial" panose="020B0604020202020204" pitchFamily="34" charset="0"/>
              <a:buChar char="•"/>
            </a:pPr>
            <a:r>
              <a:rPr lang="sv-SE" sz="1800">
                <a:cs typeface="Times New Roman"/>
              </a:rPr>
              <a:t>Påminnelser under ’Att göra’ som berör dina besök </a:t>
            </a:r>
          </a:p>
          <a:p>
            <a:pPr marL="456565" lvl="1" indent="-229870">
              <a:spcAft>
                <a:spcPts val="600"/>
              </a:spcAft>
              <a:buFont typeface="Arial" panose="020B0604020202020204" pitchFamily="34" charset="0"/>
              <a:buChar char="•"/>
            </a:pPr>
            <a:r>
              <a:rPr lang="sv-SE" sz="1800">
                <a:cs typeface="Times New Roman"/>
              </a:rPr>
              <a:t>Meddelanden i din inkorg (Treserva) </a:t>
            </a:r>
          </a:p>
          <a:p>
            <a:pPr marL="226695" lvl="1" indent="0">
              <a:spcAft>
                <a:spcPts val="600"/>
              </a:spcAft>
              <a:buNone/>
            </a:pPr>
            <a:endParaRPr lang="sv-SE" sz="1500">
              <a:cs typeface="Times New Roman" panose="02020603050405020304" pitchFamily="18" charset="0"/>
            </a:endParaRPr>
          </a:p>
          <a:p>
            <a:pPr marL="0" indent="0">
              <a:spcAft>
                <a:spcPts val="600"/>
              </a:spcAft>
              <a:buNone/>
            </a:pPr>
            <a:r>
              <a:rPr lang="sv-SE" sz="1800">
                <a:cs typeface="Times New Roman"/>
              </a:rPr>
              <a:t>Kom också ihåg att läsa din Outlook-mail dagligen.</a:t>
            </a:r>
          </a:p>
          <a:p>
            <a:pPr marL="0" indent="0">
              <a:buNone/>
            </a:pPr>
            <a:endParaRPr lang="sv-SE" sz="1800"/>
          </a:p>
        </p:txBody>
      </p:sp>
      <p:sp>
        <p:nvSpPr>
          <p:cNvPr id="5" name="Frihandsfigur: Form 4">
            <a:extLst>
              <a:ext uri="{FF2B5EF4-FFF2-40B4-BE49-F238E27FC236}">
                <a16:creationId xmlns:a16="http://schemas.microsoft.com/office/drawing/2014/main" id="{61004EF9-CF92-42AF-20B8-01182490C99C}"/>
              </a:ext>
            </a:extLst>
          </p:cNvPr>
          <p:cNvSpPr/>
          <p:nvPr/>
        </p:nvSpPr>
        <p:spPr>
          <a:xfrm>
            <a:off x="8367251" y="1809136"/>
            <a:ext cx="3077497" cy="3473547"/>
          </a:xfrm>
          <a:custGeom>
            <a:avLst/>
            <a:gdLst>
              <a:gd name="connsiteX0" fmla="*/ 1138904 w 1333500"/>
              <a:gd name="connsiteY0" fmla="*/ 1139857 h 1543050"/>
              <a:gd name="connsiteX1" fmla="*/ 1333500 w 1333500"/>
              <a:gd name="connsiteY1" fmla="*/ 670370 h 1543050"/>
              <a:gd name="connsiteX2" fmla="*/ 670274 w 1333500"/>
              <a:gd name="connsiteY2" fmla="*/ 7144 h 1543050"/>
              <a:gd name="connsiteX3" fmla="*/ 7144 w 1333500"/>
              <a:gd name="connsiteY3" fmla="*/ 670465 h 1543050"/>
              <a:gd name="connsiteX4" fmla="*/ 542163 w 1333500"/>
              <a:gd name="connsiteY4" fmla="*/ 1321594 h 1543050"/>
              <a:gd name="connsiteX5" fmla="*/ 542163 w 1333500"/>
              <a:gd name="connsiteY5" fmla="*/ 1536097 h 1543050"/>
              <a:gd name="connsiteX6" fmla="*/ 1138904 w 1333500"/>
              <a:gd name="connsiteY6" fmla="*/ 113985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543050">
                <a:moveTo>
                  <a:pt x="1138904" y="1139857"/>
                </a:moveTo>
                <a:cubicBezTo>
                  <a:pt x="1264825" y="1005840"/>
                  <a:pt x="1330357" y="865537"/>
                  <a:pt x="1333500" y="670370"/>
                </a:cubicBezTo>
                <a:cubicBezTo>
                  <a:pt x="1339310" y="312134"/>
                  <a:pt x="1036511" y="7144"/>
                  <a:pt x="670274" y="7144"/>
                </a:cubicBezTo>
                <a:cubicBezTo>
                  <a:pt x="303943" y="7239"/>
                  <a:pt x="7144" y="304038"/>
                  <a:pt x="7144" y="670465"/>
                </a:cubicBezTo>
                <a:cubicBezTo>
                  <a:pt x="7144" y="965740"/>
                  <a:pt x="207264" y="1250252"/>
                  <a:pt x="542163" y="1321594"/>
                </a:cubicBezTo>
                <a:lnTo>
                  <a:pt x="542163" y="1536097"/>
                </a:lnTo>
                <a:cubicBezTo>
                  <a:pt x="542163" y="1536002"/>
                  <a:pt x="992219" y="1295877"/>
                  <a:pt x="1138904" y="1139857"/>
                </a:cubicBezTo>
              </a:path>
            </a:pathLst>
          </a:custGeom>
          <a:solidFill>
            <a:srgbClr val="C0E4F2"/>
          </a:solidFill>
          <a:ln w="9525" cap="flat">
            <a:noFill/>
            <a:prstDash val="solid"/>
            <a:miter/>
          </a:ln>
        </p:spPr>
        <p:txBody>
          <a:bodyPr lIns="108000" tIns="108000" rIns="108000" bIns="252000" rtlCol="0" anchor="ctr"/>
          <a:lstStyle/>
          <a:p>
            <a:pPr algn="ctr"/>
            <a:endParaRPr lang="sv-SE" sz="1400">
              <a:latin typeface="+mj-lt"/>
              <a:ea typeface="Open Sans"/>
            </a:endParaRPr>
          </a:p>
          <a:p>
            <a:pPr algn="ctr"/>
            <a:endParaRPr lang="sv-SE" sz="1400">
              <a:latin typeface="+mj-lt"/>
              <a:ea typeface="Open Sans"/>
            </a:endParaRPr>
          </a:p>
          <a:p>
            <a:pPr algn="ctr"/>
            <a:endParaRPr lang="sv-SE" sz="1400">
              <a:latin typeface="+mj-lt"/>
              <a:ea typeface="Open Sans"/>
            </a:endParaRPr>
          </a:p>
          <a:p>
            <a:pPr algn="ctr"/>
            <a:r>
              <a:rPr lang="sv-SE" sz="1400">
                <a:latin typeface="+mj-lt"/>
                <a:ea typeface="Open Sans"/>
              </a:rPr>
              <a:t>Det är olika hantering för </a:t>
            </a:r>
            <a:r>
              <a:rPr lang="sv-SE" sz="1400" err="1">
                <a:latin typeface="+mj-lt"/>
                <a:ea typeface="Open Sans"/>
              </a:rPr>
              <a:t>appen</a:t>
            </a:r>
            <a:r>
              <a:rPr lang="sv-SE" sz="1400">
                <a:latin typeface="+mj-lt"/>
                <a:ea typeface="Open Sans"/>
              </a:rPr>
              <a:t> och webben. </a:t>
            </a:r>
          </a:p>
          <a:p>
            <a:pPr algn="ctr"/>
            <a:r>
              <a:rPr lang="sv-SE" sz="1400">
                <a:latin typeface="+mj-lt"/>
                <a:ea typeface="Open Sans"/>
              </a:rPr>
              <a:t>Mer information finns i lathundarna. </a:t>
            </a:r>
          </a:p>
          <a:p>
            <a:pPr algn="ctr"/>
            <a:endParaRPr lang="sv-SE" sz="1400">
              <a:latin typeface="+mj-lt"/>
              <a:ea typeface="Open Sans"/>
            </a:endParaRPr>
          </a:p>
          <a:p>
            <a:pPr algn="ctr"/>
            <a:endParaRPr lang="en-US"/>
          </a:p>
          <a:p>
            <a:pPr lvl="0" algn="ctr"/>
            <a:endParaRPr lang="sv-SE">
              <a:latin typeface="+mj-lt"/>
              <a:ea typeface="Open Sans" panose="020B0606030504020204" pitchFamily="34" charset="0"/>
              <a:cs typeface="Mukta ExtraBold" panose="020B0000000000000000" pitchFamily="34" charset="0"/>
            </a:endParaRPr>
          </a:p>
          <a:p>
            <a:pPr lvl="0" algn="ctr"/>
            <a:endParaRPr lang="sv-SE" sz="1400">
              <a:latin typeface="+mj-lt"/>
              <a:ea typeface="Open Sans" panose="020B0606030504020204" pitchFamily="34" charset="0"/>
              <a:cs typeface="Mukta ExtraBold" panose="020B0000000000000000" pitchFamily="34" charset="0"/>
            </a:endParaRPr>
          </a:p>
          <a:p>
            <a:pPr lvl="0" algn="ctr"/>
            <a:endParaRPr lang="sv-SE" sz="1400">
              <a:latin typeface="+mj-lt"/>
              <a:ea typeface="Open Sans" panose="020B0606030504020204" pitchFamily="34" charset="0"/>
              <a:cs typeface="Mukta ExtraBold" panose="020B0000000000000000" pitchFamily="34" charset="0"/>
            </a:endParaRPr>
          </a:p>
          <a:p>
            <a:pPr lvl="0" algn="ctr"/>
            <a:r>
              <a:rPr lang="sv-SE" sz="1400">
                <a:latin typeface="+mj-lt"/>
                <a:ea typeface="Open Sans"/>
                <a:cs typeface="Mukta ExtraBold" panose="020B0000000000000000" pitchFamily="34" charset="0"/>
              </a:rPr>
              <a:t> </a:t>
            </a:r>
          </a:p>
        </p:txBody>
      </p:sp>
      <p:pic>
        <p:nvPicPr>
          <p:cNvPr id="4100" name="Picture 4">
            <a:extLst>
              <a:ext uri="{FF2B5EF4-FFF2-40B4-BE49-F238E27FC236}">
                <a16:creationId xmlns:a16="http://schemas.microsoft.com/office/drawing/2014/main" id="{6DCD298C-0A68-9D17-C1C4-859E8B344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8852" y="3864077"/>
            <a:ext cx="453646" cy="63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1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A7ED9F-0EF1-320B-E031-4B6A5959A101}"/>
              </a:ext>
            </a:extLst>
          </p:cNvPr>
          <p:cNvSpPr>
            <a:spLocks noGrp="1"/>
          </p:cNvSpPr>
          <p:nvPr>
            <p:ph type="title"/>
          </p:nvPr>
        </p:nvSpPr>
        <p:spPr/>
        <p:txBody>
          <a:bodyPr>
            <a:normAutofit/>
          </a:bodyPr>
          <a:lstStyle/>
          <a:p>
            <a:r>
              <a:rPr lang="sv-SE" sz="2200"/>
              <a:t>Administratör med inriktning planering </a:t>
            </a:r>
          </a:p>
        </p:txBody>
      </p:sp>
      <p:sp>
        <p:nvSpPr>
          <p:cNvPr id="3" name="Platshållare för innehåll 2">
            <a:extLst>
              <a:ext uri="{FF2B5EF4-FFF2-40B4-BE49-F238E27FC236}">
                <a16:creationId xmlns:a16="http://schemas.microsoft.com/office/drawing/2014/main" id="{F1F5C69D-D215-CF8E-3308-DBE34870D62E}"/>
              </a:ext>
            </a:extLst>
          </p:cNvPr>
          <p:cNvSpPr>
            <a:spLocks noGrp="1"/>
          </p:cNvSpPr>
          <p:nvPr>
            <p:ph idx="11"/>
          </p:nvPr>
        </p:nvSpPr>
        <p:spPr>
          <a:xfrm>
            <a:off x="5105399" y="1938338"/>
            <a:ext cx="6116325" cy="4175124"/>
          </a:xfrm>
        </p:spPr>
        <p:txBody>
          <a:bodyPr/>
          <a:lstStyle/>
          <a:p>
            <a:pPr>
              <a:spcAft>
                <a:spcPts val="600"/>
              </a:spcAft>
            </a:pPr>
            <a:r>
              <a:rPr lang="sv-SE" sz="1800">
                <a:cs typeface="Times New Roman" panose="02020603050405020304" pitchFamily="18" charset="0"/>
              </a:rPr>
              <a:t>Stäm av listan ’Att göra’ i Treserva och muntlig information. Se över planeringen och justera utifrån behov.</a:t>
            </a:r>
          </a:p>
          <a:p>
            <a:pPr>
              <a:spcAft>
                <a:spcPts val="600"/>
              </a:spcAft>
            </a:pPr>
            <a:r>
              <a:rPr lang="sv-SE" sz="1800">
                <a:cs typeface="Times New Roman" panose="02020603050405020304" pitchFamily="18" charset="0"/>
              </a:rPr>
              <a:t>Meddela kollegor på andra enheter (Hemtjänst eller Hemtjänst natt och larm) när de berörs.</a:t>
            </a:r>
          </a:p>
          <a:p>
            <a:pPr>
              <a:spcAft>
                <a:spcPts val="600"/>
              </a:spcAft>
            </a:pPr>
            <a:r>
              <a:rPr lang="sv-SE" sz="1800">
                <a:cs typeface="Times New Roman" panose="02020603050405020304" pitchFamily="18" charset="0"/>
              </a:rPr>
              <a:t>Dokumentera i genomförandejournalen vilken information som lämnats över och till vem. </a:t>
            </a:r>
          </a:p>
          <a:p>
            <a:pPr marL="0" indent="0">
              <a:buNone/>
            </a:pPr>
            <a:endParaRPr lang="sv-SE"/>
          </a:p>
        </p:txBody>
      </p:sp>
      <p:pic>
        <p:nvPicPr>
          <p:cNvPr id="5122" name="Picture 2">
            <a:extLst>
              <a:ext uri="{FF2B5EF4-FFF2-40B4-BE49-F238E27FC236}">
                <a16:creationId xmlns:a16="http://schemas.microsoft.com/office/drawing/2014/main" id="{1A1DA4C9-DFF7-66C4-0EA4-E22AD219B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7839">
            <a:off x="1400174" y="2322267"/>
            <a:ext cx="1876425" cy="252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Form 3">
            <a:extLst>
              <a:ext uri="{FF2B5EF4-FFF2-40B4-BE49-F238E27FC236}">
                <a16:creationId xmlns:a16="http://schemas.microsoft.com/office/drawing/2014/main" id="{B789CD91-5C6F-3D0A-9CC5-E3FB20A86E51}"/>
              </a:ext>
            </a:extLst>
          </p:cNvPr>
          <p:cNvSpPr/>
          <p:nvPr/>
        </p:nvSpPr>
        <p:spPr>
          <a:xfrm>
            <a:off x="318369" y="1943807"/>
            <a:ext cx="3505200" cy="3820874"/>
          </a:xfrm>
          <a:custGeom>
            <a:avLst/>
            <a:gdLst>
              <a:gd name="connsiteX0" fmla="*/ 1138904 w 1333500"/>
              <a:gd name="connsiteY0" fmla="*/ 1139857 h 1543050"/>
              <a:gd name="connsiteX1" fmla="*/ 1333500 w 1333500"/>
              <a:gd name="connsiteY1" fmla="*/ 670370 h 1543050"/>
              <a:gd name="connsiteX2" fmla="*/ 670274 w 1333500"/>
              <a:gd name="connsiteY2" fmla="*/ 7144 h 1543050"/>
              <a:gd name="connsiteX3" fmla="*/ 7144 w 1333500"/>
              <a:gd name="connsiteY3" fmla="*/ 670465 h 1543050"/>
              <a:gd name="connsiteX4" fmla="*/ 542163 w 1333500"/>
              <a:gd name="connsiteY4" fmla="*/ 1321594 h 1543050"/>
              <a:gd name="connsiteX5" fmla="*/ 542163 w 1333500"/>
              <a:gd name="connsiteY5" fmla="*/ 1536097 h 1543050"/>
              <a:gd name="connsiteX6" fmla="*/ 1138904 w 1333500"/>
              <a:gd name="connsiteY6" fmla="*/ 113985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543050">
                <a:moveTo>
                  <a:pt x="1138904" y="1139857"/>
                </a:moveTo>
                <a:cubicBezTo>
                  <a:pt x="1264825" y="1005840"/>
                  <a:pt x="1330357" y="865537"/>
                  <a:pt x="1333500" y="670370"/>
                </a:cubicBezTo>
                <a:cubicBezTo>
                  <a:pt x="1339310" y="312134"/>
                  <a:pt x="1036511" y="7144"/>
                  <a:pt x="670274" y="7144"/>
                </a:cubicBezTo>
                <a:cubicBezTo>
                  <a:pt x="303943" y="7239"/>
                  <a:pt x="7144" y="304038"/>
                  <a:pt x="7144" y="670465"/>
                </a:cubicBezTo>
                <a:cubicBezTo>
                  <a:pt x="7144" y="965740"/>
                  <a:pt x="207264" y="1250252"/>
                  <a:pt x="542163" y="1321594"/>
                </a:cubicBezTo>
                <a:lnTo>
                  <a:pt x="542163" y="1536097"/>
                </a:lnTo>
                <a:cubicBezTo>
                  <a:pt x="542163" y="1536002"/>
                  <a:pt x="992219" y="1295877"/>
                  <a:pt x="1138904" y="1139857"/>
                </a:cubicBezTo>
              </a:path>
            </a:pathLst>
          </a:custGeom>
          <a:solidFill>
            <a:schemeClr val="accent3"/>
          </a:solidFill>
          <a:ln w="9525" cap="flat">
            <a:noFill/>
            <a:prstDash val="solid"/>
            <a:miter/>
          </a:ln>
        </p:spPr>
        <p:txBody>
          <a:bodyPr lIns="108000" tIns="108000" rIns="108000" bIns="252000" rtlCol="0" anchor="ctr"/>
          <a:lstStyle/>
          <a:p>
            <a:pPr lvl="0" algn="ctr"/>
            <a:endParaRPr lang="sv-SE" sz="1600">
              <a:solidFill>
                <a:schemeClr val="bg1"/>
              </a:solidFill>
              <a:latin typeface="+mj-lt"/>
              <a:ea typeface="Open Sans" panose="020B0606030504020204" pitchFamily="34" charset="0"/>
              <a:cs typeface="Mukta ExtraBold" panose="020B0000000000000000" pitchFamily="34" charset="0"/>
            </a:endParaRPr>
          </a:p>
          <a:p>
            <a:pPr lvl="0" algn="ctr"/>
            <a:endParaRPr lang="sv-SE" sz="1600">
              <a:solidFill>
                <a:schemeClr val="bg1"/>
              </a:solidFill>
              <a:latin typeface="+mj-lt"/>
              <a:ea typeface="Open Sans" panose="020B0606030504020204" pitchFamily="34" charset="0"/>
              <a:cs typeface="Mukta ExtraBold" panose="020B0000000000000000" pitchFamily="34" charset="0"/>
            </a:endParaRPr>
          </a:p>
          <a:p>
            <a:pPr lvl="0" algn="ctr"/>
            <a:r>
              <a:rPr lang="sv-SE" sz="1600">
                <a:solidFill>
                  <a:schemeClr val="bg1"/>
                </a:solidFill>
                <a:latin typeface="+mj-lt"/>
                <a:ea typeface="Open Sans" panose="020B0606030504020204" pitchFamily="34" charset="0"/>
                <a:cs typeface="Mukta ExtraBold" panose="020B0000000000000000" pitchFamily="34" charset="0"/>
              </a:rPr>
              <a:t>Var du ska dokumentera? </a:t>
            </a:r>
          </a:p>
          <a:p>
            <a:pPr lvl="0" algn="ctr"/>
            <a:r>
              <a:rPr lang="sv-SE" sz="1600">
                <a:solidFill>
                  <a:schemeClr val="bg1"/>
                </a:solidFill>
                <a:latin typeface="+mj-lt"/>
                <a:ea typeface="Open Sans" panose="020B0606030504020204" pitchFamily="34" charset="0"/>
                <a:cs typeface="Mukta ExtraBold" panose="020B0000000000000000" pitchFamily="34" charset="0"/>
              </a:rPr>
              <a:t>Ska du meddela någon? </a:t>
            </a:r>
          </a:p>
          <a:p>
            <a:pPr lvl="0" algn="ctr"/>
            <a:r>
              <a:rPr lang="sv-SE" sz="1600">
                <a:solidFill>
                  <a:schemeClr val="bg1"/>
                </a:solidFill>
                <a:latin typeface="+mj-lt"/>
                <a:ea typeface="Open Sans" panose="020B0606030504020204" pitchFamily="34" charset="0"/>
                <a:cs typeface="Mukta ExtraBold" panose="020B0000000000000000" pitchFamily="34" charset="0"/>
              </a:rPr>
              <a:t>I så fall vem och hur?  </a:t>
            </a:r>
          </a:p>
          <a:p>
            <a:pPr lvl="0" algn="ctr"/>
            <a:r>
              <a:rPr lang="sv-SE" sz="1600">
                <a:solidFill>
                  <a:schemeClr val="bg1"/>
                </a:solidFill>
                <a:latin typeface="+mj-lt"/>
                <a:ea typeface="Open Sans" panose="020B0606030504020204" pitchFamily="34" charset="0"/>
                <a:cs typeface="Mukta ExtraBold" panose="020B0000000000000000" pitchFamily="34" charset="0"/>
              </a:rPr>
              <a:t> </a:t>
            </a:r>
          </a:p>
          <a:p>
            <a:pPr lvl="0" algn="ctr"/>
            <a:r>
              <a:rPr lang="sv-SE" sz="1600">
                <a:solidFill>
                  <a:schemeClr val="bg1"/>
                </a:solidFill>
                <a:latin typeface="+mj-lt"/>
                <a:ea typeface="Open Sans" panose="020B0606030504020204" pitchFamily="34" charset="0"/>
                <a:cs typeface="Mukta ExtraBold" panose="020B0000000000000000" pitchFamily="34" charset="0"/>
              </a:rPr>
              <a:t>Titta på exempel och besvara frågorna.</a:t>
            </a:r>
          </a:p>
          <a:p>
            <a:pPr lvl="0" algn="ctr"/>
            <a:r>
              <a:rPr lang="sv-SE" sz="1600">
                <a:solidFill>
                  <a:schemeClr val="bg1"/>
                </a:solidFill>
                <a:latin typeface="+mj-lt"/>
                <a:ea typeface="Open Sans" panose="020B0606030504020204" pitchFamily="34" charset="0"/>
                <a:cs typeface="Mukta ExtraBold" panose="020B0000000000000000" pitchFamily="34" charset="0"/>
              </a:rPr>
              <a:t> </a:t>
            </a:r>
          </a:p>
          <a:p>
            <a:pPr lvl="0" algn="ctr"/>
            <a:endParaRPr lang="sv-SE" sz="1600">
              <a:solidFill>
                <a:schemeClr val="bg1"/>
              </a:solidFill>
              <a:latin typeface="+mj-lt"/>
              <a:ea typeface="Open Sans" panose="020B0606030504020204" pitchFamily="34" charset="0"/>
              <a:cs typeface="Mukta ExtraBold" panose="020B0000000000000000" pitchFamily="34" charset="0"/>
            </a:endParaRPr>
          </a:p>
          <a:p>
            <a:pPr lvl="0" algn="ctr"/>
            <a:r>
              <a:rPr lang="sv-SE" sz="1600">
                <a:solidFill>
                  <a:schemeClr val="bg1"/>
                </a:solidFill>
                <a:latin typeface="+mj-lt"/>
                <a:ea typeface="Open Sans" panose="020B0606030504020204" pitchFamily="34" charset="0"/>
                <a:cs typeface="Mukta ExtraBold" panose="020B0000000000000000" pitchFamily="34" charset="0"/>
              </a:rPr>
              <a:t> </a:t>
            </a:r>
          </a:p>
        </p:txBody>
      </p:sp>
      <p:sp>
        <p:nvSpPr>
          <p:cNvPr id="5" name="Rektangel: rundade hörn 4">
            <a:extLst>
              <a:ext uri="{FF2B5EF4-FFF2-40B4-BE49-F238E27FC236}">
                <a16:creationId xmlns:a16="http://schemas.microsoft.com/office/drawing/2014/main" id="{D35A5C63-2BB3-8D36-C169-A5169B3CB84A}"/>
              </a:ext>
            </a:extLst>
          </p:cNvPr>
          <p:cNvSpPr/>
          <p:nvPr/>
        </p:nvSpPr>
        <p:spPr>
          <a:xfrm>
            <a:off x="2919952" y="281341"/>
            <a:ext cx="2692910" cy="1529703"/>
          </a:xfrm>
          <a:prstGeom prst="roundRect">
            <a:avLst/>
          </a:prstGeom>
          <a:solidFill>
            <a:srgbClr val="FBF2B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Amir berättar att ha ska  åka bort i helgen och att han inte behöver något besök på lördag. Amir har besök tre gånger per dag och en gång på natten. </a:t>
            </a:r>
          </a:p>
        </p:txBody>
      </p:sp>
      <p:sp>
        <p:nvSpPr>
          <p:cNvPr id="6" name="Rektangel: rundade hörn 5">
            <a:extLst>
              <a:ext uri="{FF2B5EF4-FFF2-40B4-BE49-F238E27FC236}">
                <a16:creationId xmlns:a16="http://schemas.microsoft.com/office/drawing/2014/main" id="{229EF6CC-A723-3A64-50E5-2E86D4552563}"/>
              </a:ext>
            </a:extLst>
          </p:cNvPr>
          <p:cNvSpPr/>
          <p:nvPr/>
        </p:nvSpPr>
        <p:spPr>
          <a:xfrm>
            <a:off x="9034509" y="2352359"/>
            <a:ext cx="2490573" cy="2049065"/>
          </a:xfrm>
          <a:prstGeom prst="roundRect">
            <a:avLst/>
          </a:prstGeom>
          <a:solidFill>
            <a:srgbClr val="BFE4F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Personalen upplever att Lilian är arg och hon slår  med armen mot personalen vid besöket på eftermiddagen. Lilian har besök även på kvällen och på natten. </a:t>
            </a:r>
          </a:p>
        </p:txBody>
      </p:sp>
      <p:sp>
        <p:nvSpPr>
          <p:cNvPr id="7" name="Rektangel: rundade hörn 6">
            <a:extLst>
              <a:ext uri="{FF2B5EF4-FFF2-40B4-BE49-F238E27FC236}">
                <a16:creationId xmlns:a16="http://schemas.microsoft.com/office/drawing/2014/main" id="{27194C7E-A92A-F7C1-7E7E-35DB0F558BEE}"/>
              </a:ext>
            </a:extLst>
          </p:cNvPr>
          <p:cNvSpPr/>
          <p:nvPr/>
        </p:nvSpPr>
        <p:spPr>
          <a:xfrm>
            <a:off x="3795252" y="4493343"/>
            <a:ext cx="2644877" cy="1543664"/>
          </a:xfrm>
          <a:prstGeom prst="roundRect">
            <a:avLst/>
          </a:prstGeom>
          <a:solidFill>
            <a:srgbClr val="BFE4F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Sonja får hjälp med att byta inkontinensskydd på natten. Personalen märker att de börjar ta slut och att nya behöver beställas. </a:t>
            </a:r>
          </a:p>
        </p:txBody>
      </p:sp>
      <p:sp>
        <p:nvSpPr>
          <p:cNvPr id="8" name="Rektangel: rundade hörn 7">
            <a:extLst>
              <a:ext uri="{FF2B5EF4-FFF2-40B4-BE49-F238E27FC236}">
                <a16:creationId xmlns:a16="http://schemas.microsoft.com/office/drawing/2014/main" id="{B7BF21EA-239A-39E1-8CC0-2F5E209DEAF0}"/>
              </a:ext>
            </a:extLst>
          </p:cNvPr>
          <p:cNvSpPr/>
          <p:nvPr/>
        </p:nvSpPr>
        <p:spPr>
          <a:xfrm>
            <a:off x="7658074" y="4800511"/>
            <a:ext cx="2074606" cy="1616447"/>
          </a:xfrm>
          <a:prstGeom prst="roundRect">
            <a:avLst/>
          </a:prstGeom>
          <a:solidFill>
            <a:srgbClr val="FACEB9"/>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Carl har larmat och blir inlagd på sjukhus. Carl har dagliga besök från hemtjänsten. </a:t>
            </a:r>
          </a:p>
        </p:txBody>
      </p:sp>
      <p:sp>
        <p:nvSpPr>
          <p:cNvPr id="9" name="Rektangel: rundade hörn 8">
            <a:extLst>
              <a:ext uri="{FF2B5EF4-FFF2-40B4-BE49-F238E27FC236}">
                <a16:creationId xmlns:a16="http://schemas.microsoft.com/office/drawing/2014/main" id="{CE879CE5-4B0A-957C-043F-3F0EACED4BDE}"/>
              </a:ext>
            </a:extLst>
          </p:cNvPr>
          <p:cNvSpPr/>
          <p:nvPr/>
        </p:nvSpPr>
        <p:spPr>
          <a:xfrm>
            <a:off x="4850246" y="2635414"/>
            <a:ext cx="2807828" cy="1253824"/>
          </a:xfrm>
          <a:prstGeom prst="roundRect">
            <a:avLst/>
          </a:prstGeom>
          <a:solidFill>
            <a:srgbClr val="FBF2B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När personalen kommer till Juha tackar han nej till besöket. Juha berättar att han har fått hjälp av sin dotter. </a:t>
            </a:r>
          </a:p>
        </p:txBody>
      </p:sp>
      <p:sp>
        <p:nvSpPr>
          <p:cNvPr id="10" name="Rektangel: rundade hörn 9">
            <a:extLst>
              <a:ext uri="{FF2B5EF4-FFF2-40B4-BE49-F238E27FC236}">
                <a16:creationId xmlns:a16="http://schemas.microsoft.com/office/drawing/2014/main" id="{B26F43F1-D60D-21CA-66A2-A9F062F06C8D}"/>
              </a:ext>
            </a:extLst>
          </p:cNvPr>
          <p:cNvSpPr/>
          <p:nvPr/>
        </p:nvSpPr>
        <p:spPr>
          <a:xfrm>
            <a:off x="9319973" y="368247"/>
            <a:ext cx="2509241" cy="1355893"/>
          </a:xfrm>
          <a:prstGeom prst="roundRect">
            <a:avLst/>
          </a:prstGeom>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Aron vill vädra sitt sovrum och ber personalen öppna det på morgonen. Aron vill få hjälp med att stänga det senare under dagen.  </a:t>
            </a:r>
          </a:p>
        </p:txBody>
      </p:sp>
      <p:sp>
        <p:nvSpPr>
          <p:cNvPr id="11" name="Rektangel: rundade hörn 10">
            <a:extLst>
              <a:ext uri="{FF2B5EF4-FFF2-40B4-BE49-F238E27FC236}">
                <a16:creationId xmlns:a16="http://schemas.microsoft.com/office/drawing/2014/main" id="{823020E0-56FB-1B8B-7BE9-53B0D3FF1052}"/>
              </a:ext>
            </a:extLst>
          </p:cNvPr>
          <p:cNvSpPr/>
          <p:nvPr/>
        </p:nvSpPr>
        <p:spPr>
          <a:xfrm>
            <a:off x="6254160" y="950782"/>
            <a:ext cx="2277274" cy="1401577"/>
          </a:xfrm>
          <a:prstGeom prst="roundRect">
            <a:avLst/>
          </a:prstGeom>
          <a:solidFill>
            <a:srgbClr val="F8CCDC"/>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solidFill>
                  <a:schemeClr val="tx1"/>
                </a:solidFill>
              </a:rPr>
              <a:t>Kerstin vill ha hjälp med att ta fram telefonnumret till Färdtjänsten Personalen som besöker hjälper henne att leta fram det.</a:t>
            </a:r>
          </a:p>
        </p:txBody>
      </p:sp>
    </p:spTree>
    <p:extLst>
      <p:ext uri="{BB962C8B-B14F-4D97-AF65-F5344CB8AC3E}">
        <p14:creationId xmlns:p14="http://schemas.microsoft.com/office/powerpoint/2010/main" val="268640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06FD-F162-130C-24D1-51C93F409FD7}"/>
              </a:ext>
            </a:extLst>
          </p:cNvPr>
          <p:cNvSpPr>
            <a:spLocks noGrp="1"/>
          </p:cNvSpPr>
          <p:nvPr>
            <p:ph type="title"/>
          </p:nvPr>
        </p:nvSpPr>
        <p:spPr/>
        <p:txBody>
          <a:bodyPr/>
          <a:lstStyle/>
          <a:p>
            <a:r>
              <a:rPr lang="en-US" sz="2400"/>
              <a:t>Behörighet </a:t>
            </a:r>
          </a:p>
        </p:txBody>
      </p:sp>
      <p:sp>
        <p:nvSpPr>
          <p:cNvPr id="3" name="Content Placeholder 2">
            <a:extLst>
              <a:ext uri="{FF2B5EF4-FFF2-40B4-BE49-F238E27FC236}">
                <a16:creationId xmlns:a16="http://schemas.microsoft.com/office/drawing/2014/main" id="{0833D118-4CFE-0683-298B-547EF03FF8D0}"/>
              </a:ext>
            </a:extLst>
          </p:cNvPr>
          <p:cNvSpPr>
            <a:spLocks noGrp="1"/>
          </p:cNvSpPr>
          <p:nvPr>
            <p:ph idx="11"/>
          </p:nvPr>
        </p:nvSpPr>
        <p:spPr>
          <a:xfrm>
            <a:off x="1173987" y="2180763"/>
            <a:ext cx="4038078" cy="2243753"/>
          </a:xfrm>
        </p:spPr>
        <p:txBody>
          <a:bodyPr>
            <a:noAutofit/>
          </a:bodyPr>
          <a:lstStyle/>
          <a:p>
            <a:pPr marL="0" indent="0" algn="l" rtl="0" fontAlgn="base">
              <a:buNone/>
            </a:pPr>
            <a:r>
              <a:rPr lang="sv-SE" sz="1800" b="0" i="0">
                <a:solidFill>
                  <a:srgbClr val="000000"/>
                </a:solidFill>
                <a:effectLst/>
              </a:rPr>
              <a:t> </a:t>
            </a:r>
          </a:p>
          <a:p>
            <a:endParaRPr lang="en-US" sz="1800"/>
          </a:p>
        </p:txBody>
      </p:sp>
      <p:sp>
        <p:nvSpPr>
          <p:cNvPr id="10" name="Content Placeholder 2">
            <a:extLst>
              <a:ext uri="{FF2B5EF4-FFF2-40B4-BE49-F238E27FC236}">
                <a16:creationId xmlns:a16="http://schemas.microsoft.com/office/drawing/2014/main" id="{5FD7754B-E801-1128-EA0D-10FCB0522D27}"/>
              </a:ext>
            </a:extLst>
          </p:cNvPr>
          <p:cNvSpPr txBox="1">
            <a:spLocks/>
          </p:cNvSpPr>
          <p:nvPr/>
        </p:nvSpPr>
        <p:spPr>
          <a:xfrm>
            <a:off x="6360503" y="1359769"/>
            <a:ext cx="5182568" cy="4593661"/>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sv-SE">
                <a:solidFill>
                  <a:srgbClr val="000000"/>
                </a:solidFill>
              </a:rPr>
              <a:t>Enhetschef säkerställer att medarbetare får rätt behörighet: </a:t>
            </a:r>
          </a:p>
          <a:p>
            <a:pPr marL="0" indent="0" fontAlgn="base">
              <a:buFont typeface="Arial" panose="020B0604020202020204" pitchFamily="34" charset="0"/>
              <a:buNone/>
            </a:pPr>
            <a:endParaRPr lang="sv-SE">
              <a:solidFill>
                <a:srgbClr val="000000"/>
              </a:solidFill>
            </a:endParaRPr>
          </a:p>
          <a:p>
            <a:pPr lvl="1" fontAlgn="base">
              <a:buFont typeface="Arial" panose="020B0604020202020204" pitchFamily="34" charset="0"/>
              <a:buChar char="•"/>
            </a:pPr>
            <a:r>
              <a:rPr lang="sv-SE" sz="2000">
                <a:solidFill>
                  <a:srgbClr val="000000"/>
                </a:solidFill>
              </a:rPr>
              <a:t>Hemtjänst dag/kväll ska ha behörighet till grenar där medarbetaren arbetar samt motsvarande larmgren.   </a:t>
            </a:r>
          </a:p>
          <a:p>
            <a:pPr lvl="1" fontAlgn="base"/>
            <a:endParaRPr lang="sv-SE" sz="2000">
              <a:solidFill>
                <a:srgbClr val="000000"/>
              </a:solidFill>
            </a:endParaRPr>
          </a:p>
          <a:p>
            <a:pPr lvl="1" fontAlgn="base">
              <a:buFont typeface="Arial" panose="020B0604020202020204" pitchFamily="34" charset="0"/>
              <a:buChar char="•"/>
            </a:pPr>
            <a:r>
              <a:rPr lang="sv-SE" sz="2000">
                <a:solidFill>
                  <a:srgbClr val="000000"/>
                </a:solidFill>
              </a:rPr>
              <a:t>Hemtjänst natt och larm ska ha behörighet till natt- och larmgrenar där medarbetaren arbetar och samtliga hemtjänstgrenar som enheten arbetar mot.  </a:t>
            </a:r>
          </a:p>
          <a:p>
            <a:pPr marL="0" indent="0" fontAlgn="base">
              <a:buFont typeface="Arial" panose="020B0604020202020204" pitchFamily="34" charset="0"/>
              <a:buNone/>
            </a:pPr>
            <a:endParaRPr lang="sv-SE" sz="1800">
              <a:solidFill>
                <a:srgbClr val="000000"/>
              </a:solidFill>
            </a:endParaRPr>
          </a:p>
          <a:p>
            <a:pPr marL="0" indent="0" fontAlgn="base">
              <a:buFont typeface="Arial" panose="020B0604020202020204" pitchFamily="34" charset="0"/>
              <a:buNone/>
            </a:pPr>
            <a:r>
              <a:rPr lang="sv-SE" sz="1800">
                <a:solidFill>
                  <a:srgbClr val="000000"/>
                </a:solidFill>
              </a:rPr>
              <a:t> </a:t>
            </a:r>
          </a:p>
          <a:p>
            <a:endParaRPr lang="en-US" sz="1800"/>
          </a:p>
        </p:txBody>
      </p:sp>
      <p:sp>
        <p:nvSpPr>
          <p:cNvPr id="11" name="Ellips 10">
            <a:extLst>
              <a:ext uri="{FF2B5EF4-FFF2-40B4-BE49-F238E27FC236}">
                <a16:creationId xmlns:a16="http://schemas.microsoft.com/office/drawing/2014/main" id="{919A9220-BEB2-0986-DAF5-C5F137CD1513}"/>
              </a:ext>
            </a:extLst>
          </p:cNvPr>
          <p:cNvSpPr/>
          <p:nvPr/>
        </p:nvSpPr>
        <p:spPr>
          <a:xfrm>
            <a:off x="1134658" y="1497985"/>
            <a:ext cx="4371975" cy="4175124"/>
          </a:xfrm>
          <a:prstGeom prst="ellipse">
            <a:avLst/>
          </a:prstGeom>
          <a:solidFill>
            <a:srgbClr val="BFE4F2"/>
          </a:solidFill>
          <a:ln/>
        </p:spPr>
        <p:style>
          <a:lnRef idx="3">
            <a:schemeClr val="lt1"/>
          </a:lnRef>
          <a:fillRef idx="1">
            <a:schemeClr val="accent1"/>
          </a:fillRef>
          <a:effectRef idx="1">
            <a:schemeClr val="accent1"/>
          </a:effectRef>
          <a:fontRef idx="minor">
            <a:schemeClr val="lt1"/>
          </a:fontRef>
        </p:style>
        <p:txBody>
          <a:bodyPr rtlCol="0" anchor="ctr"/>
          <a:lstStyle/>
          <a:p>
            <a:pPr marL="0" indent="0" algn="ctr" rtl="0" fontAlgn="base">
              <a:buNone/>
            </a:pPr>
            <a:endParaRPr lang="sv-SE" sz="1800" b="0" i="0">
              <a:solidFill>
                <a:srgbClr val="000000"/>
              </a:solidFill>
              <a:effectLst/>
            </a:endParaRPr>
          </a:p>
          <a:p>
            <a:pPr marL="0" indent="0" algn="ctr" rtl="0" fontAlgn="base">
              <a:buNone/>
            </a:pPr>
            <a:r>
              <a:rPr lang="sv-SE" sz="1800" b="0" i="0">
                <a:solidFill>
                  <a:srgbClr val="000000"/>
                </a:solidFill>
                <a:effectLst/>
              </a:rPr>
              <a:t>För att kunna ta del av det som sker under </a:t>
            </a:r>
            <a:r>
              <a:rPr lang="sv-SE" sz="1800" i="1">
                <a:solidFill>
                  <a:srgbClr val="000000"/>
                </a:solidFill>
              </a:rPr>
              <a:t>hela</a:t>
            </a:r>
            <a:r>
              <a:rPr lang="sv-SE" sz="1800">
                <a:solidFill>
                  <a:srgbClr val="000000"/>
                </a:solidFill>
              </a:rPr>
              <a:t> dygnet ska m</a:t>
            </a:r>
            <a:r>
              <a:rPr lang="sv-SE" sz="1800" b="0" i="0">
                <a:solidFill>
                  <a:srgbClr val="000000"/>
                </a:solidFill>
                <a:effectLst/>
              </a:rPr>
              <a:t>edarbetare ha behörighet till alla daganteckningarna och genomförandeplaner för de omsorgstagare som enheten utför insatser hos.</a:t>
            </a:r>
          </a:p>
          <a:p>
            <a:pPr marL="0" indent="0" algn="l" rtl="0" fontAlgn="base">
              <a:buNone/>
            </a:pPr>
            <a:endParaRPr lang="sv-SE" sz="1800" b="0" i="0">
              <a:solidFill>
                <a:srgbClr val="000000"/>
              </a:solidFill>
              <a:effectLst/>
            </a:endParaRPr>
          </a:p>
        </p:txBody>
      </p:sp>
    </p:spTree>
    <p:extLst>
      <p:ext uri="{BB962C8B-B14F-4D97-AF65-F5344CB8AC3E}">
        <p14:creationId xmlns:p14="http://schemas.microsoft.com/office/powerpoint/2010/main" val="138847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A6C2C1A-3511-2B61-6BFE-7772D310965A}"/>
              </a:ext>
            </a:extLst>
          </p:cNvPr>
          <p:cNvSpPr>
            <a:spLocks noGrp="1"/>
          </p:cNvSpPr>
          <p:nvPr>
            <p:ph idx="11"/>
          </p:nvPr>
        </p:nvSpPr>
        <p:spPr>
          <a:xfrm>
            <a:off x="1596773" y="2459524"/>
            <a:ext cx="9149884" cy="1938952"/>
          </a:xfrm>
        </p:spPr>
        <p:txBody>
          <a:bodyPr>
            <a:normAutofit/>
          </a:bodyPr>
          <a:lstStyle/>
          <a:p>
            <a:pPr marL="0" indent="0">
              <a:buNone/>
            </a:pPr>
            <a:r>
              <a:rPr lang="sv-SE" sz="2000" b="0" i="0">
                <a:solidFill>
                  <a:srgbClr val="000000"/>
                </a:solidFill>
                <a:effectLst/>
              </a:rPr>
              <a:t>Oavsett vilken behörighet medarbetare har får de inte bryta mot reglerna om sekretess. Medarbetare får inte läsa dokumentation om omsorgstagare som de inte ska utföra insatser hos. De får inte heller dela information de läser till utomstående. </a:t>
            </a:r>
            <a:endParaRPr lang="sv-SE"/>
          </a:p>
        </p:txBody>
      </p:sp>
      <p:pic>
        <p:nvPicPr>
          <p:cNvPr id="2" name="Picture 2">
            <a:extLst>
              <a:ext uri="{FF2B5EF4-FFF2-40B4-BE49-F238E27FC236}">
                <a16:creationId xmlns:a16="http://schemas.microsoft.com/office/drawing/2014/main" id="{DC523EBB-8A6D-029A-DC2A-DC90B94C6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66" y="2261418"/>
            <a:ext cx="1741539" cy="174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9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2FE7C2-82C8-1348-B992-23AAB82C3619}"/>
              </a:ext>
            </a:extLst>
          </p:cNvPr>
          <p:cNvSpPr>
            <a:spLocks noGrp="1"/>
          </p:cNvSpPr>
          <p:nvPr>
            <p:ph type="title"/>
          </p:nvPr>
        </p:nvSpPr>
        <p:spPr>
          <a:xfrm>
            <a:off x="407988" y="404813"/>
            <a:ext cx="9170279" cy="736959"/>
          </a:xfrm>
        </p:spPr>
        <p:txBody>
          <a:bodyPr anchor="ctr">
            <a:normAutofit/>
          </a:bodyPr>
          <a:lstStyle/>
          <a:p>
            <a:r>
              <a:rPr lang="sv-SE"/>
              <a:t>Dialog </a:t>
            </a:r>
          </a:p>
        </p:txBody>
      </p:sp>
      <p:sp>
        <p:nvSpPr>
          <p:cNvPr id="3" name="Platshållare för innehåll 2">
            <a:extLst>
              <a:ext uri="{FF2B5EF4-FFF2-40B4-BE49-F238E27FC236}">
                <a16:creationId xmlns:a16="http://schemas.microsoft.com/office/drawing/2014/main" id="{C7ED21C1-B152-5911-A8F9-5AF17FE99E11}"/>
              </a:ext>
            </a:extLst>
          </p:cNvPr>
          <p:cNvSpPr>
            <a:spLocks noGrp="1"/>
          </p:cNvSpPr>
          <p:nvPr>
            <p:ph sz="half" idx="1"/>
          </p:nvPr>
        </p:nvSpPr>
        <p:spPr>
          <a:xfrm>
            <a:off x="832530" y="1458096"/>
            <a:ext cx="6742161" cy="4843849"/>
          </a:xfrm>
        </p:spPr>
        <p:txBody>
          <a:bodyPr vert="horz" lIns="0" tIns="0" rIns="0" bIns="0" rtlCol="0" anchor="t">
            <a:normAutofit fontScale="85000" lnSpcReduction="20000"/>
          </a:bodyPr>
          <a:lstStyle/>
          <a:p>
            <a:pPr marL="0" indent="0">
              <a:lnSpc>
                <a:spcPct val="130000"/>
              </a:lnSpc>
              <a:buNone/>
            </a:pPr>
            <a:r>
              <a:rPr lang="sv-SE" sz="2200">
                <a:solidFill>
                  <a:srgbClr val="000000"/>
                </a:solidFill>
              </a:rPr>
              <a:t>Gå igenom rutinens olika delar och prata om vad ni behöver göra hos er för att ni ska kunna följa rutinen.</a:t>
            </a:r>
          </a:p>
          <a:p>
            <a:pPr marL="0" indent="0">
              <a:lnSpc>
                <a:spcPct val="130000"/>
              </a:lnSpc>
              <a:buNone/>
            </a:pPr>
            <a:r>
              <a:rPr lang="sv-SE" sz="2200">
                <a:solidFill>
                  <a:srgbClr val="000000"/>
                </a:solidFill>
              </a:rPr>
              <a:t>Prata gärna utifrån de här frågorna: </a:t>
            </a:r>
          </a:p>
          <a:p>
            <a:pPr marL="0" indent="0">
              <a:lnSpc>
                <a:spcPct val="120000"/>
              </a:lnSpc>
              <a:spcBef>
                <a:spcPts val="0"/>
              </a:spcBef>
              <a:spcAft>
                <a:spcPts val="0"/>
              </a:spcAft>
              <a:buNone/>
            </a:pPr>
            <a:endParaRPr lang="sv-SE"/>
          </a:p>
          <a:p>
            <a:pPr>
              <a:lnSpc>
                <a:spcPct val="130000"/>
              </a:lnSpc>
            </a:pPr>
            <a:r>
              <a:rPr lang="sv-SE" sz="2200">
                <a:solidFill>
                  <a:srgbClr val="000000"/>
                </a:solidFill>
              </a:rPr>
              <a:t>Vad behöver vi förbereda hos oss? </a:t>
            </a:r>
          </a:p>
          <a:p>
            <a:pPr>
              <a:lnSpc>
                <a:spcPct val="130000"/>
              </a:lnSpc>
            </a:pPr>
            <a:r>
              <a:rPr lang="sv-SE" sz="2200">
                <a:solidFill>
                  <a:srgbClr val="000000"/>
                </a:solidFill>
              </a:rPr>
              <a:t>Vad betyder det för dig att jobba så här?</a:t>
            </a:r>
          </a:p>
          <a:p>
            <a:pPr>
              <a:lnSpc>
                <a:spcPct val="130000"/>
              </a:lnSpc>
            </a:pPr>
            <a:r>
              <a:rPr lang="sv-SE" sz="2200">
                <a:solidFill>
                  <a:srgbClr val="000000"/>
                </a:solidFill>
              </a:rPr>
              <a:t>Har du de kunskaper du behöver? </a:t>
            </a:r>
          </a:p>
          <a:p>
            <a:pPr>
              <a:lnSpc>
                <a:spcPct val="130000"/>
              </a:lnSpc>
            </a:pPr>
            <a:r>
              <a:rPr lang="sv-SE" sz="2200">
                <a:solidFill>
                  <a:srgbClr val="000000"/>
                </a:solidFill>
              </a:rPr>
              <a:t>Vad behöver du tänka på i din roll?</a:t>
            </a:r>
          </a:p>
          <a:p>
            <a:pPr>
              <a:lnSpc>
                <a:spcPct val="130000"/>
              </a:lnSpc>
            </a:pPr>
            <a:r>
              <a:rPr lang="sv-SE" sz="2200">
                <a:solidFill>
                  <a:srgbClr val="000000"/>
                </a:solidFill>
              </a:rPr>
              <a:t>Hur skiljer det sig från hur du jobbar idag?</a:t>
            </a:r>
          </a:p>
          <a:p>
            <a:pPr>
              <a:lnSpc>
                <a:spcPct val="130000"/>
              </a:lnSpc>
            </a:pPr>
            <a:r>
              <a:rPr lang="sv-SE" sz="2200">
                <a:solidFill>
                  <a:srgbClr val="000000"/>
                </a:solidFill>
              </a:rPr>
              <a:t>I vilka sammanhang kommer blir det en förändring mot nu? I Vilka möten, samtal med kollegor eller andra kommer det att spela roll?</a:t>
            </a:r>
          </a:p>
        </p:txBody>
      </p:sp>
      <p:pic>
        <p:nvPicPr>
          <p:cNvPr id="2050" name="Picture 2" descr="En bild som visar Grafik, rita, clipart, konst&#10;&#10;AI-genererat innehåll kan vara felaktigt.">
            <a:extLst>
              <a:ext uri="{FF2B5EF4-FFF2-40B4-BE49-F238E27FC236}">
                <a16:creationId xmlns:a16="http://schemas.microsoft.com/office/drawing/2014/main" id="{846C847C-92E5-2367-FAE8-AFCEE6AD68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6865" y="1847697"/>
            <a:ext cx="3162605" cy="3162605"/>
          </a:xfrm>
          <a:prstGeom prst="rect">
            <a:avLst/>
          </a:prstGeom>
          <a:solidFill>
            <a:srgbClr val="FFFFFF"/>
          </a:solidFill>
        </p:spPr>
      </p:pic>
    </p:spTree>
    <p:extLst>
      <p:ext uri="{BB962C8B-B14F-4D97-AF65-F5344CB8AC3E}">
        <p14:creationId xmlns:p14="http://schemas.microsoft.com/office/powerpoint/2010/main" val="47421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a:t>Hanna Brandberg</a:t>
            </a:r>
          </a:p>
          <a:p>
            <a:r>
              <a:rPr lang="sv-SE"/>
              <a:t>hanna.brandberg@aldrevardomsorg.goteborg.se</a:t>
            </a:r>
          </a:p>
          <a:p>
            <a:r>
              <a:rPr lang="sv-SE"/>
              <a:t>Äldre samt vård- och omsorgsförvaltningen, Göteborgs Stad</a:t>
            </a:r>
          </a:p>
          <a:p>
            <a:endParaRPr lang="sv-SE"/>
          </a:p>
          <a:p>
            <a:r>
              <a:rPr lang="sv-SE"/>
              <a:t>Evelina Ågren</a:t>
            </a:r>
          </a:p>
          <a:p>
            <a:r>
              <a:rPr lang="sv-SE"/>
              <a:t>evelina.agren@aldrevardomsorg.goteborg.se</a:t>
            </a:r>
          </a:p>
          <a:p>
            <a:r>
              <a:rPr lang="sv-SE"/>
              <a:t>Äldre samt vård- och omsorgsförvaltningen, Göteborgs Stad</a:t>
            </a:r>
          </a:p>
          <a:p>
            <a:endParaRPr lang="sv-SE"/>
          </a:p>
        </p:txBody>
      </p:sp>
    </p:spTree>
    <p:extLst>
      <p:ext uri="{BB962C8B-B14F-4D97-AF65-F5344CB8AC3E}">
        <p14:creationId xmlns:p14="http://schemas.microsoft.com/office/powerpoint/2010/main" val="24415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ihandsfigur: Form 4">
            <a:extLst>
              <a:ext uri="{FF2B5EF4-FFF2-40B4-BE49-F238E27FC236}">
                <a16:creationId xmlns:a16="http://schemas.microsoft.com/office/drawing/2014/main" id="{5F69CFB9-425C-20A9-32C6-7D24BB50B2FA}"/>
              </a:ext>
            </a:extLst>
          </p:cNvPr>
          <p:cNvSpPr/>
          <p:nvPr/>
        </p:nvSpPr>
        <p:spPr>
          <a:xfrm>
            <a:off x="2257425" y="773292"/>
            <a:ext cx="4038600" cy="4212749"/>
          </a:xfrm>
          <a:custGeom>
            <a:avLst/>
            <a:gdLst>
              <a:gd name="connsiteX0" fmla="*/ 1138904 w 1333500"/>
              <a:gd name="connsiteY0" fmla="*/ 1139857 h 1543050"/>
              <a:gd name="connsiteX1" fmla="*/ 1333500 w 1333500"/>
              <a:gd name="connsiteY1" fmla="*/ 670370 h 1543050"/>
              <a:gd name="connsiteX2" fmla="*/ 670274 w 1333500"/>
              <a:gd name="connsiteY2" fmla="*/ 7144 h 1543050"/>
              <a:gd name="connsiteX3" fmla="*/ 7144 w 1333500"/>
              <a:gd name="connsiteY3" fmla="*/ 670465 h 1543050"/>
              <a:gd name="connsiteX4" fmla="*/ 542163 w 1333500"/>
              <a:gd name="connsiteY4" fmla="*/ 1321594 h 1543050"/>
              <a:gd name="connsiteX5" fmla="*/ 542163 w 1333500"/>
              <a:gd name="connsiteY5" fmla="*/ 1536097 h 1543050"/>
              <a:gd name="connsiteX6" fmla="*/ 1138904 w 1333500"/>
              <a:gd name="connsiteY6" fmla="*/ 113985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543050">
                <a:moveTo>
                  <a:pt x="1138904" y="1139857"/>
                </a:moveTo>
                <a:cubicBezTo>
                  <a:pt x="1264825" y="1005840"/>
                  <a:pt x="1330357" y="865537"/>
                  <a:pt x="1333500" y="670370"/>
                </a:cubicBezTo>
                <a:cubicBezTo>
                  <a:pt x="1339310" y="312134"/>
                  <a:pt x="1036511" y="7144"/>
                  <a:pt x="670274" y="7144"/>
                </a:cubicBezTo>
                <a:cubicBezTo>
                  <a:pt x="303943" y="7239"/>
                  <a:pt x="7144" y="304038"/>
                  <a:pt x="7144" y="670465"/>
                </a:cubicBezTo>
                <a:cubicBezTo>
                  <a:pt x="7144" y="965740"/>
                  <a:pt x="207264" y="1250252"/>
                  <a:pt x="542163" y="1321594"/>
                </a:cubicBezTo>
                <a:lnTo>
                  <a:pt x="542163" y="1536097"/>
                </a:lnTo>
                <a:cubicBezTo>
                  <a:pt x="542163" y="1536002"/>
                  <a:pt x="992219" y="1295877"/>
                  <a:pt x="1138904" y="1139857"/>
                </a:cubicBezTo>
              </a:path>
            </a:pathLst>
          </a:custGeom>
          <a:solidFill>
            <a:srgbClr val="C0E4F2"/>
          </a:solidFill>
          <a:ln w="9525" cap="flat">
            <a:noFill/>
            <a:prstDash val="solid"/>
            <a:miter/>
          </a:ln>
        </p:spPr>
        <p:txBody>
          <a:bodyPr lIns="108000" tIns="108000" rIns="108000" bIns="252000" rtlCol="0" anchor="ctr"/>
          <a:lstStyle/>
          <a:p>
            <a:pPr lvl="0" algn="ctr"/>
            <a:endParaRPr lang="sv-SE" sz="1400">
              <a:latin typeface="+mj-lt"/>
              <a:ea typeface="Open Sans" panose="020B0606030504020204" pitchFamily="34" charset="0"/>
              <a:cs typeface="Mukta ExtraBold" panose="020B0000000000000000" pitchFamily="34" charset="0"/>
            </a:endParaRPr>
          </a:p>
          <a:p>
            <a:pPr lvl="0" algn="ctr"/>
            <a:r>
              <a:rPr lang="sv-SE">
                <a:latin typeface="+mj-lt"/>
                <a:ea typeface="Open Sans" panose="020B0606030504020204" pitchFamily="34" charset="0"/>
                <a:cs typeface="Mukta ExtraBold" panose="020B0000000000000000" pitchFamily="34" charset="0"/>
              </a:rPr>
              <a:t>Det finns brister i hur och </a:t>
            </a:r>
          </a:p>
          <a:p>
            <a:pPr lvl="0" algn="ctr"/>
            <a:r>
              <a:rPr lang="sv-SE">
                <a:latin typeface="+mj-lt"/>
                <a:ea typeface="Open Sans" panose="020B0606030504020204" pitchFamily="34" charset="0"/>
                <a:cs typeface="Mukta ExtraBold" panose="020B0000000000000000" pitchFamily="34" charset="0"/>
              </a:rPr>
              <a:t>när information lämnas </a:t>
            </a:r>
          </a:p>
          <a:p>
            <a:pPr lvl="0" algn="ctr"/>
            <a:r>
              <a:rPr lang="sv-SE">
                <a:latin typeface="+mj-lt"/>
                <a:ea typeface="Open Sans" panose="020B0606030504020204" pitchFamily="34" charset="0"/>
                <a:cs typeface="Mukta ExtraBold" panose="020B0000000000000000" pitchFamily="34" charset="0"/>
              </a:rPr>
              <a:t>över mellan och inom hemtjänstenheter. </a:t>
            </a:r>
          </a:p>
          <a:p>
            <a:pPr lvl="0" algn="ctr"/>
            <a:endParaRPr lang="sv-SE" sz="1400">
              <a:latin typeface="+mj-lt"/>
              <a:ea typeface="Open Sans" panose="020B0606030504020204" pitchFamily="34" charset="0"/>
              <a:cs typeface="Mukta ExtraBold" panose="020B0000000000000000" pitchFamily="34" charset="0"/>
            </a:endParaRPr>
          </a:p>
          <a:p>
            <a:pPr lvl="0" algn="ctr"/>
            <a:endParaRPr lang="sv-SE" sz="1400">
              <a:latin typeface="+mj-lt"/>
              <a:ea typeface="Open Sans" panose="020B0606030504020204" pitchFamily="34" charset="0"/>
              <a:cs typeface="Mukta ExtraBold" panose="020B0000000000000000" pitchFamily="34" charset="0"/>
            </a:endParaRPr>
          </a:p>
          <a:p>
            <a:pPr lvl="0" algn="ctr"/>
            <a:r>
              <a:rPr lang="sv-SE" sz="1400">
                <a:latin typeface="+mj-lt"/>
                <a:ea typeface="Open Sans" panose="020B0606030504020204" pitchFamily="34" charset="0"/>
                <a:cs typeface="Mukta ExtraBold" panose="020B0000000000000000" pitchFamily="34" charset="0"/>
              </a:rPr>
              <a:t> </a:t>
            </a:r>
          </a:p>
        </p:txBody>
      </p:sp>
      <p:sp>
        <p:nvSpPr>
          <p:cNvPr id="4" name="Frihandsfigur: Form 3">
            <a:extLst>
              <a:ext uri="{FF2B5EF4-FFF2-40B4-BE49-F238E27FC236}">
                <a16:creationId xmlns:a16="http://schemas.microsoft.com/office/drawing/2014/main" id="{683769FB-BC82-21E1-6624-A28295493A3F}"/>
              </a:ext>
            </a:extLst>
          </p:cNvPr>
          <p:cNvSpPr/>
          <p:nvPr/>
        </p:nvSpPr>
        <p:spPr>
          <a:xfrm flipH="1">
            <a:off x="5593998" y="2314576"/>
            <a:ext cx="3905247" cy="4212750"/>
          </a:xfrm>
          <a:custGeom>
            <a:avLst/>
            <a:gdLst>
              <a:gd name="connsiteX0" fmla="*/ 1138904 w 1333500"/>
              <a:gd name="connsiteY0" fmla="*/ 1139857 h 1543050"/>
              <a:gd name="connsiteX1" fmla="*/ 1333500 w 1333500"/>
              <a:gd name="connsiteY1" fmla="*/ 670370 h 1543050"/>
              <a:gd name="connsiteX2" fmla="*/ 670274 w 1333500"/>
              <a:gd name="connsiteY2" fmla="*/ 7144 h 1543050"/>
              <a:gd name="connsiteX3" fmla="*/ 7144 w 1333500"/>
              <a:gd name="connsiteY3" fmla="*/ 670465 h 1543050"/>
              <a:gd name="connsiteX4" fmla="*/ 542163 w 1333500"/>
              <a:gd name="connsiteY4" fmla="*/ 1321594 h 1543050"/>
              <a:gd name="connsiteX5" fmla="*/ 542163 w 1333500"/>
              <a:gd name="connsiteY5" fmla="*/ 1536097 h 1543050"/>
              <a:gd name="connsiteX6" fmla="*/ 1138904 w 1333500"/>
              <a:gd name="connsiteY6" fmla="*/ 113985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543050">
                <a:moveTo>
                  <a:pt x="1138904" y="1139857"/>
                </a:moveTo>
                <a:cubicBezTo>
                  <a:pt x="1264825" y="1005840"/>
                  <a:pt x="1330357" y="865537"/>
                  <a:pt x="1333500" y="670370"/>
                </a:cubicBezTo>
                <a:cubicBezTo>
                  <a:pt x="1339310" y="312134"/>
                  <a:pt x="1036511" y="7144"/>
                  <a:pt x="670274" y="7144"/>
                </a:cubicBezTo>
                <a:cubicBezTo>
                  <a:pt x="303943" y="7239"/>
                  <a:pt x="7144" y="304038"/>
                  <a:pt x="7144" y="670465"/>
                </a:cubicBezTo>
                <a:cubicBezTo>
                  <a:pt x="7144" y="965740"/>
                  <a:pt x="207264" y="1250252"/>
                  <a:pt x="542163" y="1321594"/>
                </a:cubicBezTo>
                <a:lnTo>
                  <a:pt x="542163" y="1536097"/>
                </a:lnTo>
                <a:cubicBezTo>
                  <a:pt x="542163" y="1536002"/>
                  <a:pt x="992219" y="1295877"/>
                  <a:pt x="1138904" y="1139857"/>
                </a:cubicBezTo>
              </a:path>
            </a:pathLst>
          </a:custGeom>
          <a:solidFill>
            <a:srgbClr val="008391"/>
          </a:solidFill>
          <a:ln w="9525" cap="flat">
            <a:noFill/>
            <a:prstDash val="solid"/>
            <a:miter/>
          </a:ln>
        </p:spPr>
        <p:txBody>
          <a:bodyPr lIns="108000" tIns="108000" rIns="108000" bIns="252000" rtlCol="0" anchor="ctr"/>
          <a:lstStyle/>
          <a:p>
            <a:pPr algn="ctr"/>
            <a:r>
              <a:rPr lang="sv-SE">
                <a:solidFill>
                  <a:schemeClr val="bg1"/>
                </a:solidFill>
                <a:effectLst/>
                <a:latin typeface="+mj-lt"/>
                <a:ea typeface="Times New Roman" panose="02020603050405020304" pitchFamily="18" charset="0"/>
                <a:cs typeface="Times New Roman" panose="02020603050405020304" pitchFamily="18" charset="0"/>
              </a:rPr>
              <a:t>För att det ska bli </a:t>
            </a:r>
          </a:p>
          <a:p>
            <a:pPr algn="ctr"/>
            <a:r>
              <a:rPr lang="sv-SE">
                <a:solidFill>
                  <a:schemeClr val="bg1"/>
                </a:solidFill>
                <a:effectLst/>
                <a:latin typeface="+mj-lt"/>
                <a:ea typeface="Times New Roman" panose="02020603050405020304" pitchFamily="18" charset="0"/>
                <a:cs typeface="Times New Roman" panose="02020603050405020304" pitchFamily="18" charset="0"/>
              </a:rPr>
              <a:t>tydligare och finnas ett gemensamt arbetssätt har en rutin tagits fram. </a:t>
            </a:r>
          </a:p>
          <a:p>
            <a:pPr algn="ctr"/>
            <a:endParaRPr lang="sv-SE">
              <a:solidFill>
                <a:schemeClr val="bg1"/>
              </a:solidFill>
              <a:effectLst/>
              <a:latin typeface="+mj-lt"/>
              <a:ea typeface="Times New Roman" panose="02020603050405020304" pitchFamily="18" charset="0"/>
              <a:cs typeface="Times New Roman" panose="02020603050405020304" pitchFamily="18" charset="0"/>
            </a:endParaRPr>
          </a:p>
          <a:p>
            <a:pPr lvl="0" algn="ctr"/>
            <a:endParaRPr lang="sv-SE" sz="1400" b="1">
              <a:solidFill>
                <a:schemeClr val="bg1"/>
              </a:solidFill>
              <a:latin typeface="+mj-lt"/>
              <a:ea typeface="Open Sans" panose="020B0606030504020204" pitchFamily="34" charset="0"/>
              <a:cs typeface="Mukta ExtraBold" panose="020B0000000000000000" pitchFamily="34" charset="0"/>
            </a:endParaRPr>
          </a:p>
        </p:txBody>
      </p:sp>
    </p:spTree>
    <p:extLst>
      <p:ext uri="{BB962C8B-B14F-4D97-AF65-F5344CB8AC3E}">
        <p14:creationId xmlns:p14="http://schemas.microsoft.com/office/powerpoint/2010/main" val="262510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19EAF4-995A-B72C-9D76-E99A04800B8E}"/>
              </a:ext>
            </a:extLst>
          </p:cNvPr>
          <p:cNvSpPr>
            <a:spLocks noGrp="1"/>
          </p:cNvSpPr>
          <p:nvPr>
            <p:ph type="title"/>
          </p:nvPr>
        </p:nvSpPr>
        <p:spPr/>
        <p:txBody>
          <a:bodyPr>
            <a:normAutofit/>
          </a:bodyPr>
          <a:lstStyle/>
          <a:p>
            <a:r>
              <a:rPr lang="sv-SE" sz="2400"/>
              <a:t>För vem? </a:t>
            </a:r>
          </a:p>
        </p:txBody>
      </p:sp>
      <p:sp>
        <p:nvSpPr>
          <p:cNvPr id="3" name="Platshållare för innehåll 2">
            <a:extLst>
              <a:ext uri="{FF2B5EF4-FFF2-40B4-BE49-F238E27FC236}">
                <a16:creationId xmlns:a16="http://schemas.microsoft.com/office/drawing/2014/main" id="{70607594-4F18-F473-BEC9-FD15EDD205EC}"/>
              </a:ext>
            </a:extLst>
          </p:cNvPr>
          <p:cNvSpPr>
            <a:spLocks noGrp="1"/>
          </p:cNvSpPr>
          <p:nvPr>
            <p:ph idx="11"/>
          </p:nvPr>
        </p:nvSpPr>
        <p:spPr>
          <a:xfrm>
            <a:off x="1056001" y="1738313"/>
            <a:ext cx="5039999" cy="4175124"/>
          </a:xfrm>
        </p:spPr>
        <p:txBody>
          <a:bodyPr vert="horz" lIns="0" tIns="0" rIns="0" bIns="0" rtlCol="0" anchor="t">
            <a:normAutofit/>
          </a:bodyPr>
          <a:lstStyle/>
          <a:p>
            <a:pPr marL="0" indent="0">
              <a:spcBef>
                <a:spcPts val="0"/>
              </a:spcBef>
              <a:spcAft>
                <a:spcPts val="0"/>
              </a:spcAft>
              <a:buNone/>
            </a:pPr>
            <a:r>
              <a:rPr lang="sv-SE" sz="1800">
                <a:ea typeface="Times New Roman" panose="02020603050405020304" pitchFamily="18" charset="0"/>
                <a:cs typeface="Times New Roman"/>
              </a:rPr>
              <a:t>Rutinen ska användas av dig som arbetar i hemtjänsten när du ska överlämna information till kollegor på samma enhet eller på en annan hemtjänstenhet.</a:t>
            </a:r>
          </a:p>
          <a:p>
            <a:pPr marL="0" indent="0">
              <a:spcBef>
                <a:spcPts val="0"/>
              </a:spcBef>
              <a:spcAft>
                <a:spcPts val="0"/>
              </a:spcAft>
              <a:buNone/>
            </a:pPr>
            <a:r>
              <a:rPr lang="sv-SE" sz="1800">
                <a:ea typeface="Times New Roman" panose="02020603050405020304" pitchFamily="18" charset="0"/>
                <a:cs typeface="Times New Roman" panose="02020603050405020304" pitchFamily="18" charset="0"/>
              </a:rPr>
              <a:t> </a:t>
            </a:r>
          </a:p>
          <a:p>
            <a:pPr marL="0" indent="0">
              <a:spcBef>
                <a:spcPts val="0"/>
              </a:spcBef>
              <a:spcAft>
                <a:spcPts val="0"/>
              </a:spcAft>
              <a:buNone/>
            </a:pPr>
            <a:r>
              <a:rPr lang="sv-SE" sz="1800">
                <a:ea typeface="Times New Roman" panose="02020603050405020304" pitchFamily="18" charset="0"/>
                <a:cs typeface="Times New Roman" panose="02020603050405020304" pitchFamily="18" charset="0"/>
              </a:rPr>
              <a:t>Den talar exempelvis om hur du ska lämna över information till hemtjänst dag, kväll, natt eller larm. </a:t>
            </a:r>
          </a:p>
          <a:p>
            <a:pPr marL="0" indent="0">
              <a:spcBef>
                <a:spcPts val="0"/>
              </a:spcBef>
              <a:spcAft>
                <a:spcPts val="0"/>
              </a:spcAft>
              <a:buNone/>
            </a:pPr>
            <a:endParaRPr lang="sv-SE" sz="1800">
              <a:ea typeface="Times New Roman" panose="02020603050405020304" pitchFamily="18" charset="0"/>
              <a:cs typeface="Times New Roman" panose="02020603050405020304" pitchFamily="18" charset="0"/>
            </a:endParaRPr>
          </a:p>
          <a:p>
            <a:pPr marL="0" indent="0">
              <a:spcBef>
                <a:spcPts val="0"/>
              </a:spcBef>
              <a:spcAft>
                <a:spcPts val="0"/>
              </a:spcAft>
              <a:buNone/>
            </a:pPr>
            <a:r>
              <a:rPr lang="sv-SE" sz="1800">
                <a:ea typeface="Times New Roman" panose="02020603050405020304" pitchFamily="18" charset="0"/>
                <a:cs typeface="Times New Roman" panose="02020603050405020304" pitchFamily="18" charset="0"/>
              </a:rPr>
              <a:t>För informationsöverföring till hälso- och sjukvård och myndighet gäller andra rutiner. </a:t>
            </a:r>
          </a:p>
          <a:p>
            <a:pPr marL="0" indent="0">
              <a:spcBef>
                <a:spcPts val="0"/>
              </a:spcBef>
              <a:spcAft>
                <a:spcPts val="0"/>
              </a:spcAft>
              <a:buNone/>
            </a:pPr>
            <a:endParaRPr lang="sv-SE"/>
          </a:p>
        </p:txBody>
      </p:sp>
      <p:sp>
        <p:nvSpPr>
          <p:cNvPr id="4" name="Ellips 3">
            <a:extLst>
              <a:ext uri="{FF2B5EF4-FFF2-40B4-BE49-F238E27FC236}">
                <a16:creationId xmlns:a16="http://schemas.microsoft.com/office/drawing/2014/main" id="{0081B6A7-E2D2-2510-7C34-BE9A2A3F0EF7}"/>
              </a:ext>
            </a:extLst>
          </p:cNvPr>
          <p:cNvSpPr/>
          <p:nvPr/>
        </p:nvSpPr>
        <p:spPr>
          <a:xfrm>
            <a:off x="7105650" y="1473201"/>
            <a:ext cx="4371975" cy="4175124"/>
          </a:xfrm>
          <a:prstGeom prst="ellipse">
            <a:avLst/>
          </a:prstGeom>
          <a:solidFill>
            <a:srgbClr val="BF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026" name="Picture 2">
            <a:extLst>
              <a:ext uri="{FF2B5EF4-FFF2-40B4-BE49-F238E27FC236}">
                <a16:creationId xmlns:a16="http://schemas.microsoft.com/office/drawing/2014/main" id="{C00E53FC-F5AF-BE4D-6539-9FCFBA706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46" y="2573337"/>
            <a:ext cx="3411581"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1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545EA-4583-7BD4-9CCA-6E7F00215A98}"/>
              </a:ext>
            </a:extLst>
          </p:cNvPr>
          <p:cNvSpPr>
            <a:spLocks noGrp="1"/>
          </p:cNvSpPr>
          <p:nvPr>
            <p:ph type="title"/>
          </p:nvPr>
        </p:nvSpPr>
        <p:spPr/>
        <p:txBody>
          <a:bodyPr>
            <a:normAutofit/>
          </a:bodyPr>
          <a:lstStyle/>
          <a:p>
            <a:r>
              <a:rPr lang="sv-SE" sz="2400"/>
              <a:t>Informationsöverföring</a:t>
            </a:r>
          </a:p>
        </p:txBody>
      </p:sp>
      <p:sp>
        <p:nvSpPr>
          <p:cNvPr id="3" name="Platshållare för innehåll 2">
            <a:extLst>
              <a:ext uri="{FF2B5EF4-FFF2-40B4-BE49-F238E27FC236}">
                <a16:creationId xmlns:a16="http://schemas.microsoft.com/office/drawing/2014/main" id="{A36EE400-1BCE-AE50-F7E5-20A64F5A1A17}"/>
              </a:ext>
            </a:extLst>
          </p:cNvPr>
          <p:cNvSpPr>
            <a:spLocks noGrp="1"/>
          </p:cNvSpPr>
          <p:nvPr>
            <p:ph idx="11"/>
          </p:nvPr>
        </p:nvSpPr>
        <p:spPr>
          <a:xfrm>
            <a:off x="5000624" y="1514475"/>
            <a:ext cx="6296025" cy="4265612"/>
          </a:xfrm>
        </p:spPr>
        <p:txBody>
          <a:bodyPr vert="horz" lIns="0" tIns="0" rIns="0" bIns="0" rtlCol="0" anchor="t">
            <a:normAutofit/>
          </a:bodyPr>
          <a:lstStyle/>
          <a:p>
            <a:pPr marL="0" indent="0">
              <a:spcBef>
                <a:spcPts val="0"/>
              </a:spcBef>
              <a:spcAft>
                <a:spcPts val="0"/>
              </a:spcAft>
              <a:buNone/>
            </a:pPr>
            <a:r>
              <a:rPr lang="sv-SE" sz="1800">
                <a:cs typeface="Times New Roman"/>
              </a:rPr>
              <a:t>Informationsöverföring är viktig för att alla som ger vård- och omsorgsinsatser ska ha tillgång till den information de behöver för att ge en god omsorg. </a:t>
            </a:r>
          </a:p>
          <a:p>
            <a:pPr marL="0" indent="0">
              <a:spcBef>
                <a:spcPts val="0"/>
              </a:spcBef>
              <a:spcAft>
                <a:spcPts val="0"/>
              </a:spcAft>
              <a:buNone/>
            </a:pPr>
            <a:endParaRPr lang="sv-SE" sz="1800">
              <a:cs typeface="Times New Roman" panose="02020603050405020304" pitchFamily="18" charset="0"/>
            </a:endParaRPr>
          </a:p>
          <a:p>
            <a:pPr marL="0" indent="0">
              <a:spcBef>
                <a:spcPts val="0"/>
              </a:spcBef>
              <a:spcAft>
                <a:spcPts val="0"/>
              </a:spcAft>
              <a:buNone/>
            </a:pPr>
            <a:r>
              <a:rPr lang="sv-SE" sz="1800">
                <a:cs typeface="Times New Roman" panose="02020603050405020304" pitchFamily="18" charset="0"/>
              </a:rPr>
              <a:t>Både att lämna och ta emot information är en del av informationsöverföringen.</a:t>
            </a:r>
          </a:p>
          <a:p>
            <a:pPr marL="0" indent="0">
              <a:spcBef>
                <a:spcPts val="0"/>
              </a:spcBef>
              <a:spcAft>
                <a:spcPts val="0"/>
              </a:spcAft>
              <a:buNone/>
            </a:pPr>
            <a:endParaRPr lang="sv-SE" sz="1800">
              <a:cs typeface="Times New Roman" panose="02020603050405020304" pitchFamily="18" charset="0"/>
            </a:endParaRPr>
          </a:p>
          <a:p>
            <a:pPr marL="0" indent="0">
              <a:spcBef>
                <a:spcPts val="0"/>
              </a:spcBef>
              <a:spcAft>
                <a:spcPts val="0"/>
              </a:spcAft>
              <a:buNone/>
            </a:pPr>
            <a:r>
              <a:rPr lang="sv-SE" sz="1800">
                <a:cs typeface="Times New Roman"/>
              </a:rPr>
              <a:t>För att vara säkra på att information når fram behöver vi ibland också prata med varandra muntligt.</a:t>
            </a:r>
          </a:p>
          <a:p>
            <a:pPr marL="0" indent="0">
              <a:spcBef>
                <a:spcPts val="0"/>
              </a:spcBef>
              <a:spcAft>
                <a:spcPts val="0"/>
              </a:spcAft>
              <a:buNone/>
            </a:pPr>
            <a:endParaRPr lang="sv-SE" sz="1800">
              <a:cs typeface="Times New Roman" panose="02020603050405020304" pitchFamily="18" charset="0"/>
            </a:endParaRPr>
          </a:p>
          <a:p>
            <a:pPr marL="0" indent="0">
              <a:spcBef>
                <a:spcPts val="0"/>
              </a:spcBef>
              <a:spcAft>
                <a:spcPts val="0"/>
              </a:spcAft>
              <a:buNone/>
            </a:pPr>
            <a:r>
              <a:rPr lang="sv-SE" sz="1800">
                <a:cs typeface="Times New Roman"/>
              </a:rPr>
              <a:t>Muntlig informationsöverföring är ett komplement till skriftlig information och ersätter inte din skyldighet att dokumentera.</a:t>
            </a:r>
          </a:p>
          <a:p>
            <a:pPr marL="0" indent="0">
              <a:spcBef>
                <a:spcPts val="0"/>
              </a:spcBef>
              <a:spcAft>
                <a:spcPts val="0"/>
              </a:spcAft>
              <a:buNone/>
            </a:pPr>
            <a:endParaRPr lang="sv-SE" sz="1800">
              <a:effectLst/>
              <a:latin typeface="Times New Roman" panose="02020603050405020304" pitchFamily="18" charset="0"/>
              <a:ea typeface="MS PMincho" panose="02020600040205080304" pitchFamily="18" charset="-128"/>
              <a:cs typeface="Times New Roman" panose="02020603050405020304" pitchFamily="18" charset="0"/>
            </a:endParaRPr>
          </a:p>
          <a:p>
            <a:pPr marL="229870" indent="-229870">
              <a:spcBef>
                <a:spcPts val="0"/>
              </a:spcBef>
              <a:spcAft>
                <a:spcPts val="0"/>
              </a:spcAft>
            </a:pPr>
            <a:endParaRPr lang="sv-SE" sz="1800">
              <a:cs typeface="Arial" panose="020B0604020202020204"/>
            </a:endParaRPr>
          </a:p>
        </p:txBody>
      </p:sp>
      <p:pic>
        <p:nvPicPr>
          <p:cNvPr id="3076" name="Picture 4" descr="sida 1">
            <a:extLst>
              <a:ext uri="{FF2B5EF4-FFF2-40B4-BE49-F238E27FC236}">
                <a16:creationId xmlns:a16="http://schemas.microsoft.com/office/drawing/2014/main" id="{407EDCC9-1FC9-F858-0E63-DEDCA9816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305049"/>
            <a:ext cx="3132667"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5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35CA42-20DC-C776-FA3A-2A4ACE98E7BB}"/>
              </a:ext>
            </a:extLst>
          </p:cNvPr>
          <p:cNvSpPr>
            <a:spLocks noGrp="1"/>
          </p:cNvSpPr>
          <p:nvPr>
            <p:ph type="title"/>
          </p:nvPr>
        </p:nvSpPr>
        <p:spPr/>
        <p:txBody>
          <a:bodyPr>
            <a:normAutofit/>
          </a:bodyPr>
          <a:lstStyle/>
          <a:p>
            <a:r>
              <a:rPr lang="sv-SE" sz="2400"/>
              <a:t>Dokumentation</a:t>
            </a:r>
          </a:p>
        </p:txBody>
      </p:sp>
      <p:sp>
        <p:nvSpPr>
          <p:cNvPr id="3" name="Platshållare för innehåll 2">
            <a:extLst>
              <a:ext uri="{FF2B5EF4-FFF2-40B4-BE49-F238E27FC236}">
                <a16:creationId xmlns:a16="http://schemas.microsoft.com/office/drawing/2014/main" id="{E03208A1-5957-20E7-A24E-02113F081D2F}"/>
              </a:ext>
            </a:extLst>
          </p:cNvPr>
          <p:cNvSpPr>
            <a:spLocks noGrp="1"/>
          </p:cNvSpPr>
          <p:nvPr>
            <p:ph idx="11"/>
          </p:nvPr>
        </p:nvSpPr>
        <p:spPr>
          <a:xfrm>
            <a:off x="1113150" y="1684339"/>
            <a:ext cx="5201925" cy="4175124"/>
          </a:xfrm>
        </p:spPr>
        <p:txBody>
          <a:bodyPr vert="horz" lIns="0" tIns="0" rIns="0" bIns="0" rtlCol="0" anchor="t">
            <a:normAutofit/>
          </a:bodyPr>
          <a:lstStyle/>
          <a:p>
            <a:pPr marL="0" indent="0">
              <a:lnSpc>
                <a:spcPct val="130000"/>
              </a:lnSpc>
              <a:spcBef>
                <a:spcPts val="0"/>
              </a:spcBef>
              <a:spcAft>
                <a:spcPts val="0"/>
              </a:spcAft>
              <a:buNone/>
            </a:pPr>
            <a:r>
              <a:rPr lang="sv-SE" sz="1800">
                <a:cs typeface="Times New Roman"/>
              </a:rPr>
              <a:t>Du har ett ansvar och en skyldighet att dokumentera och att ta del av dokumentation för att kunna ge omsorgstagaren rätt stöd. </a:t>
            </a:r>
          </a:p>
          <a:p>
            <a:pPr marL="0" indent="0">
              <a:lnSpc>
                <a:spcPct val="130000"/>
              </a:lnSpc>
              <a:spcBef>
                <a:spcPts val="0"/>
              </a:spcBef>
              <a:spcAft>
                <a:spcPts val="0"/>
              </a:spcAft>
              <a:buNone/>
            </a:pPr>
            <a:endParaRPr lang="sv-SE" sz="1800">
              <a:cs typeface="Times New Roman" panose="02020603050405020304" pitchFamily="18" charset="0"/>
            </a:endParaRPr>
          </a:p>
          <a:p>
            <a:pPr marL="0" indent="0">
              <a:lnSpc>
                <a:spcPct val="130000"/>
              </a:lnSpc>
              <a:spcBef>
                <a:spcPts val="0"/>
              </a:spcBef>
              <a:spcAft>
                <a:spcPts val="0"/>
              </a:spcAft>
              <a:buNone/>
            </a:pPr>
            <a:r>
              <a:rPr lang="sv-SE" sz="1800">
                <a:cs typeface="Times New Roman"/>
              </a:rPr>
              <a:t>Du ska använda avdelningens verksamhetssystem Treserva och Welfare för all dokumentation och kommunikation som rör omsorgstagare. </a:t>
            </a:r>
          </a:p>
          <a:p>
            <a:pPr marL="0" indent="0">
              <a:lnSpc>
                <a:spcPct val="130000"/>
              </a:lnSpc>
              <a:spcBef>
                <a:spcPts val="0"/>
              </a:spcBef>
              <a:spcAft>
                <a:spcPts val="0"/>
              </a:spcAft>
              <a:buNone/>
            </a:pPr>
            <a:endParaRPr lang="sv-SE" sz="1800">
              <a:cs typeface="Times New Roman" panose="02020603050405020304" pitchFamily="18" charset="0"/>
            </a:endParaRPr>
          </a:p>
          <a:p>
            <a:pPr marL="0" indent="0">
              <a:lnSpc>
                <a:spcPct val="130000"/>
              </a:lnSpc>
              <a:spcBef>
                <a:spcPts val="0"/>
              </a:spcBef>
              <a:spcAft>
                <a:spcPts val="0"/>
              </a:spcAft>
              <a:buNone/>
            </a:pPr>
            <a:r>
              <a:rPr lang="sv-SE" sz="1800">
                <a:cs typeface="Times New Roman"/>
              </a:rPr>
              <a:t>På grund av sekretessregler ska skriftlig kommunikation om omsorgstagare inte ske i sms, Teams, chattar eller e-post. </a:t>
            </a:r>
          </a:p>
        </p:txBody>
      </p:sp>
      <p:pic>
        <p:nvPicPr>
          <p:cNvPr id="2052" name="Picture 4">
            <a:extLst>
              <a:ext uri="{FF2B5EF4-FFF2-40B4-BE49-F238E27FC236}">
                <a16:creationId xmlns:a16="http://schemas.microsoft.com/office/drawing/2014/main" id="{2C1E0813-4C16-8583-0D35-880B3B75E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04544">
            <a:off x="8082842" y="2276476"/>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9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ihandsfigur: Form 1">
            <a:extLst>
              <a:ext uri="{FF2B5EF4-FFF2-40B4-BE49-F238E27FC236}">
                <a16:creationId xmlns:a16="http://schemas.microsoft.com/office/drawing/2014/main" id="{3E924895-85F8-93D7-B27F-AB5DE940A5D7}"/>
              </a:ext>
            </a:extLst>
          </p:cNvPr>
          <p:cNvSpPr/>
          <p:nvPr/>
        </p:nvSpPr>
        <p:spPr>
          <a:xfrm>
            <a:off x="800100" y="1647825"/>
            <a:ext cx="3505200" cy="3820874"/>
          </a:xfrm>
          <a:custGeom>
            <a:avLst/>
            <a:gdLst>
              <a:gd name="connsiteX0" fmla="*/ 1138904 w 1333500"/>
              <a:gd name="connsiteY0" fmla="*/ 1139857 h 1543050"/>
              <a:gd name="connsiteX1" fmla="*/ 1333500 w 1333500"/>
              <a:gd name="connsiteY1" fmla="*/ 670370 h 1543050"/>
              <a:gd name="connsiteX2" fmla="*/ 670274 w 1333500"/>
              <a:gd name="connsiteY2" fmla="*/ 7144 h 1543050"/>
              <a:gd name="connsiteX3" fmla="*/ 7144 w 1333500"/>
              <a:gd name="connsiteY3" fmla="*/ 670465 h 1543050"/>
              <a:gd name="connsiteX4" fmla="*/ 542163 w 1333500"/>
              <a:gd name="connsiteY4" fmla="*/ 1321594 h 1543050"/>
              <a:gd name="connsiteX5" fmla="*/ 542163 w 1333500"/>
              <a:gd name="connsiteY5" fmla="*/ 1536097 h 1543050"/>
              <a:gd name="connsiteX6" fmla="*/ 1138904 w 1333500"/>
              <a:gd name="connsiteY6" fmla="*/ 1139857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543050">
                <a:moveTo>
                  <a:pt x="1138904" y="1139857"/>
                </a:moveTo>
                <a:cubicBezTo>
                  <a:pt x="1264825" y="1005840"/>
                  <a:pt x="1330357" y="865537"/>
                  <a:pt x="1333500" y="670370"/>
                </a:cubicBezTo>
                <a:cubicBezTo>
                  <a:pt x="1339310" y="312134"/>
                  <a:pt x="1036511" y="7144"/>
                  <a:pt x="670274" y="7144"/>
                </a:cubicBezTo>
                <a:cubicBezTo>
                  <a:pt x="303943" y="7239"/>
                  <a:pt x="7144" y="304038"/>
                  <a:pt x="7144" y="670465"/>
                </a:cubicBezTo>
                <a:cubicBezTo>
                  <a:pt x="7144" y="965740"/>
                  <a:pt x="207264" y="1250252"/>
                  <a:pt x="542163" y="1321594"/>
                </a:cubicBezTo>
                <a:lnTo>
                  <a:pt x="542163" y="1536097"/>
                </a:lnTo>
                <a:cubicBezTo>
                  <a:pt x="542163" y="1536002"/>
                  <a:pt x="992219" y="1295877"/>
                  <a:pt x="1138904" y="1139857"/>
                </a:cubicBezTo>
              </a:path>
            </a:pathLst>
          </a:custGeom>
          <a:solidFill>
            <a:schemeClr val="accent3"/>
          </a:solidFill>
          <a:ln w="9525" cap="flat">
            <a:noFill/>
            <a:prstDash val="solid"/>
            <a:miter/>
          </a:ln>
        </p:spPr>
        <p:txBody>
          <a:bodyPr lIns="108000" tIns="108000" rIns="108000" bIns="252000" rtlCol="0" anchor="ctr"/>
          <a:lstStyle/>
          <a:p>
            <a:pPr lvl="0" algn="ctr"/>
            <a:endParaRPr lang="sv-SE" sz="1400">
              <a:solidFill>
                <a:schemeClr val="bg1"/>
              </a:solidFill>
              <a:latin typeface="+mj-lt"/>
              <a:ea typeface="Open Sans" panose="020B0606030504020204" pitchFamily="34" charset="0"/>
              <a:cs typeface="Mukta ExtraBold" panose="020B0000000000000000" pitchFamily="34" charset="0"/>
            </a:endParaRPr>
          </a:p>
          <a:p>
            <a:pPr lvl="0" algn="ctr"/>
            <a:r>
              <a:rPr lang="sv-SE">
                <a:solidFill>
                  <a:schemeClr val="bg1"/>
                </a:solidFill>
                <a:latin typeface="+mj-lt"/>
                <a:ea typeface="Open Sans" panose="020B0606030504020204" pitchFamily="34" charset="0"/>
                <a:cs typeface="Mukta ExtraBold" panose="020B0000000000000000" pitchFamily="34" charset="0"/>
              </a:rPr>
              <a:t>Känner du till </a:t>
            </a:r>
          </a:p>
          <a:p>
            <a:pPr lvl="0" algn="ctr"/>
            <a:r>
              <a:rPr lang="sv-SE">
                <a:solidFill>
                  <a:schemeClr val="bg1"/>
                </a:solidFill>
                <a:latin typeface="+mj-lt"/>
                <a:ea typeface="Open Sans" panose="020B0606030504020204" pitchFamily="34" charset="0"/>
                <a:cs typeface="Mukta ExtraBold" panose="020B0000000000000000" pitchFamily="34" charset="0"/>
              </a:rPr>
              <a:t>hur och var </a:t>
            </a:r>
          </a:p>
          <a:p>
            <a:pPr lvl="0" algn="ctr"/>
            <a:r>
              <a:rPr lang="sv-SE">
                <a:solidFill>
                  <a:schemeClr val="bg1"/>
                </a:solidFill>
                <a:latin typeface="+mj-lt"/>
                <a:ea typeface="Open Sans" panose="020B0606030504020204" pitchFamily="34" charset="0"/>
                <a:cs typeface="Mukta ExtraBold" panose="020B0000000000000000" pitchFamily="34" charset="0"/>
              </a:rPr>
              <a:t>du ska dokumentera?</a:t>
            </a:r>
          </a:p>
          <a:p>
            <a:pPr lvl="0" algn="ctr"/>
            <a:r>
              <a:rPr lang="sv-SE">
                <a:solidFill>
                  <a:schemeClr val="bg1"/>
                </a:solidFill>
                <a:latin typeface="+mj-lt"/>
                <a:ea typeface="Open Sans" panose="020B0606030504020204" pitchFamily="34" charset="0"/>
                <a:cs typeface="Mukta ExtraBold" panose="020B0000000000000000" pitchFamily="34" charset="0"/>
              </a:rPr>
              <a:t> </a:t>
            </a:r>
          </a:p>
          <a:p>
            <a:pPr lvl="0" algn="ctr"/>
            <a:endParaRPr lang="sv-SE" sz="1400">
              <a:solidFill>
                <a:schemeClr val="bg1"/>
              </a:solidFill>
              <a:latin typeface="+mj-lt"/>
              <a:ea typeface="Open Sans" panose="020B0606030504020204" pitchFamily="34" charset="0"/>
              <a:cs typeface="Mukta ExtraBold" panose="020B0000000000000000" pitchFamily="34" charset="0"/>
            </a:endParaRPr>
          </a:p>
          <a:p>
            <a:pPr lvl="0" algn="ctr"/>
            <a:endParaRPr lang="sv-SE" sz="1400">
              <a:solidFill>
                <a:schemeClr val="bg1"/>
              </a:solidFill>
              <a:latin typeface="+mj-lt"/>
              <a:ea typeface="Open Sans" panose="020B0606030504020204" pitchFamily="34" charset="0"/>
              <a:cs typeface="Mukta ExtraBold" panose="020B0000000000000000" pitchFamily="34" charset="0"/>
            </a:endParaRPr>
          </a:p>
          <a:p>
            <a:pPr lvl="0" algn="ctr"/>
            <a:r>
              <a:rPr lang="sv-SE" sz="1400">
                <a:solidFill>
                  <a:schemeClr val="bg1"/>
                </a:solidFill>
                <a:latin typeface="+mj-lt"/>
                <a:ea typeface="Open Sans" panose="020B0606030504020204" pitchFamily="34" charset="0"/>
                <a:cs typeface="Mukta ExtraBold" panose="020B0000000000000000" pitchFamily="34" charset="0"/>
              </a:rPr>
              <a:t> </a:t>
            </a:r>
          </a:p>
        </p:txBody>
      </p:sp>
      <p:graphicFrame>
        <p:nvGraphicFramePr>
          <p:cNvPr id="6" name="Tabell 5">
            <a:extLst>
              <a:ext uri="{FF2B5EF4-FFF2-40B4-BE49-F238E27FC236}">
                <a16:creationId xmlns:a16="http://schemas.microsoft.com/office/drawing/2014/main" id="{B37035DA-BF7C-CFC0-24B0-A8A0DA5EC696}"/>
              </a:ext>
            </a:extLst>
          </p:cNvPr>
          <p:cNvGraphicFramePr>
            <a:graphicFrameLocks noGrp="1"/>
          </p:cNvGraphicFramePr>
          <p:nvPr>
            <p:extLst>
              <p:ext uri="{D42A27DB-BD31-4B8C-83A1-F6EECF244321}">
                <p14:modId xmlns:p14="http://schemas.microsoft.com/office/powerpoint/2010/main" val="2714055910"/>
              </p:ext>
            </p:extLst>
          </p:nvPr>
        </p:nvGraphicFramePr>
        <p:xfrm>
          <a:off x="5122411" y="243840"/>
          <a:ext cx="6839711" cy="6370320"/>
        </p:xfrm>
        <a:graphic>
          <a:graphicData uri="http://schemas.openxmlformats.org/drawingml/2006/table">
            <a:tbl>
              <a:tblPr firstRow="1" firstCol="1">
                <a:tableStyleId>{0505E3EF-67EA-436B-97B2-0124C06EBD24}</a:tableStyleId>
              </a:tblPr>
              <a:tblGrid>
                <a:gridCol w="1735589">
                  <a:extLst>
                    <a:ext uri="{9D8B030D-6E8A-4147-A177-3AD203B41FA5}">
                      <a16:colId xmlns:a16="http://schemas.microsoft.com/office/drawing/2014/main" val="1517403374"/>
                    </a:ext>
                  </a:extLst>
                </a:gridCol>
                <a:gridCol w="5104122">
                  <a:extLst>
                    <a:ext uri="{9D8B030D-6E8A-4147-A177-3AD203B41FA5}">
                      <a16:colId xmlns:a16="http://schemas.microsoft.com/office/drawing/2014/main" val="833507265"/>
                    </a:ext>
                  </a:extLst>
                </a:gridCol>
              </a:tblGrid>
              <a:tr h="0">
                <a:tc gridSpan="2">
                  <a:txBody>
                    <a:bodyPr/>
                    <a:lstStyle/>
                    <a:p>
                      <a:pPr algn="l">
                        <a:lnSpc>
                          <a:spcPct val="100000"/>
                        </a:lnSpc>
                        <a:spcAft>
                          <a:spcPts val="0"/>
                        </a:spcAft>
                      </a:pPr>
                      <a:r>
                        <a:rPr lang="sv-SE" sz="1100" b="1">
                          <a:solidFill>
                            <a:srgbClr val="000000"/>
                          </a:solidFill>
                          <a:effectLst/>
                        </a:rPr>
                        <a:t>De vanligaste platserna där vi dokumenterar </a:t>
                      </a:r>
                      <a:r>
                        <a:rPr lang="sv-SE" sz="1100">
                          <a:effectLst/>
                        </a:rPr>
                        <a:t> </a:t>
                      </a:r>
                    </a:p>
                    <a:p>
                      <a:pPr algn="l">
                        <a:lnSpc>
                          <a:spcPct val="100000"/>
                        </a:lnSpc>
                        <a:spcAft>
                          <a:spcPts val="0"/>
                        </a:spcAft>
                      </a:pP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rgbClr val="BFE4F2"/>
                    </a:solidFill>
                  </a:tcPr>
                </a:tc>
                <a:tc hMerge="1">
                  <a:txBody>
                    <a:bodyPr/>
                    <a:lstStyle/>
                    <a:p>
                      <a:endParaRPr lang="sv-SE"/>
                    </a:p>
                  </a:txBody>
                  <a:tcPr/>
                </a:tc>
                <a:extLst>
                  <a:ext uri="{0D108BD9-81ED-4DB2-BD59-A6C34878D82A}">
                    <a16:rowId xmlns:a16="http://schemas.microsoft.com/office/drawing/2014/main" val="2094940202"/>
                  </a:ext>
                </a:extLst>
              </a:tr>
              <a:tr h="825266">
                <a:tc>
                  <a:txBody>
                    <a:bodyPr/>
                    <a:lstStyle/>
                    <a:p>
                      <a:pPr algn="l">
                        <a:lnSpc>
                          <a:spcPct val="100000"/>
                        </a:lnSpc>
                        <a:spcAft>
                          <a:spcPts val="0"/>
                        </a:spcAft>
                      </a:pPr>
                      <a:r>
                        <a:rPr lang="sv-SE" sz="1100">
                          <a:effectLst/>
                        </a:rPr>
                        <a:t>Daganteckningar </a:t>
                      </a:r>
                    </a:p>
                    <a:p>
                      <a:pPr algn="l">
                        <a:lnSpc>
                          <a:spcPct val="100000"/>
                        </a:lnSpc>
                        <a:spcAft>
                          <a:spcPts val="0"/>
                        </a:spcAft>
                      </a:pPr>
                      <a:r>
                        <a:rPr lang="sv-SE" sz="1100">
                          <a:effectLst/>
                        </a:rPr>
                        <a:t> </a:t>
                      </a:r>
                    </a:p>
                    <a:p>
                      <a:pPr algn="l">
                        <a:lnSpc>
                          <a:spcPct val="100000"/>
                        </a:lnSpc>
                        <a:spcAft>
                          <a:spcPts val="0"/>
                        </a:spcAft>
                      </a:pPr>
                      <a:r>
                        <a:rPr lang="sv-SE" sz="1100">
                          <a:effectLst/>
                        </a:rPr>
                        <a:t>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tc>
                  <a:txBody>
                    <a:bodyPr/>
                    <a:lstStyle/>
                    <a:p>
                      <a:pPr indent="0" algn="l">
                        <a:lnSpc>
                          <a:spcPct val="100000"/>
                        </a:lnSpc>
                        <a:spcAft>
                          <a:spcPts val="0"/>
                        </a:spcAft>
                      </a:pPr>
                      <a:r>
                        <a:rPr lang="sv-SE" sz="1100">
                          <a:effectLst/>
                        </a:rPr>
                        <a:t>Här skrivs löpande anteckningar. </a:t>
                      </a:r>
                    </a:p>
                    <a:p>
                      <a:pPr marL="342900" lvl="0" indent="-342900" algn="l">
                        <a:lnSpc>
                          <a:spcPct val="100000"/>
                        </a:lnSpc>
                        <a:spcAft>
                          <a:spcPts val="0"/>
                        </a:spcAft>
                        <a:buFont typeface="Symbol" panose="05050102010706020507" pitchFamily="18" charset="2"/>
                        <a:buChar char=""/>
                      </a:pPr>
                      <a:r>
                        <a:rPr lang="sv-SE" sz="1100">
                          <a:effectLst/>
                        </a:rPr>
                        <a:t>Du som arbetar på dag/kväll på en hemtjänstenhet dokumenterar på hemtjänstgrenen. </a:t>
                      </a:r>
                    </a:p>
                    <a:p>
                      <a:pPr marL="342900" lvl="0" indent="-342900" algn="l">
                        <a:lnSpc>
                          <a:spcPct val="100000"/>
                        </a:lnSpc>
                        <a:spcAft>
                          <a:spcPts val="0"/>
                        </a:spcAft>
                        <a:buFont typeface="Symbol" panose="05050102010706020507" pitchFamily="18" charset="2"/>
                        <a:buChar char=""/>
                      </a:pPr>
                      <a:r>
                        <a:rPr lang="sv-SE" sz="1100">
                          <a:effectLst/>
                        </a:rPr>
                        <a:t>Du som arbetar på natt/larm dokumenterar på larmgrenen. I de fall personen inte har trygghetslarm används nattgrenen. </a:t>
                      </a:r>
                    </a:p>
                    <a:p>
                      <a:pPr marL="0" lvl="0" indent="0" algn="l">
                        <a:lnSpc>
                          <a:spcPct val="100000"/>
                        </a:lnSpc>
                        <a:spcAft>
                          <a:spcPts val="0"/>
                        </a:spcAft>
                        <a:buFont typeface="Symbol" panose="05050102010706020507" pitchFamily="18" charset="2"/>
                        <a:buNone/>
                      </a:pPr>
                      <a:endParaRPr lang="sv-SE" sz="1100">
                        <a:effectLst/>
                      </a:endParaRPr>
                    </a:p>
                    <a:p>
                      <a:pPr indent="0" algn="l">
                        <a:lnSpc>
                          <a:spcPct val="100000"/>
                        </a:lnSpc>
                        <a:spcAft>
                          <a:spcPts val="0"/>
                        </a:spcAft>
                      </a:pPr>
                      <a:r>
                        <a:rPr lang="sv-SE" sz="1100">
                          <a:effectLst/>
                        </a:rPr>
                        <a:t>För mer information se rutinen </a:t>
                      </a:r>
                      <a:r>
                        <a:rPr lang="sv-SE" sz="1100" u="sng">
                          <a:solidFill>
                            <a:srgbClr val="0563C1"/>
                          </a:solidFill>
                          <a:effectLst/>
                          <a:hlinkClick r:id="rId3"/>
                        </a:rPr>
                        <a:t>Löpande daganteckningar - information om när de ska skrivas</a:t>
                      </a:r>
                      <a:endParaRPr lang="sv-SE" sz="1100" u="sng">
                        <a:solidFill>
                          <a:srgbClr val="0563C1"/>
                        </a:solidFill>
                        <a:effectLst/>
                      </a:endParaRPr>
                    </a:p>
                    <a:p>
                      <a:pPr indent="0" algn="l">
                        <a:lnSpc>
                          <a:spcPct val="100000"/>
                        </a:lnSpc>
                        <a:spcAft>
                          <a:spcPts val="0"/>
                        </a:spcAft>
                      </a:pP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extLst>
                  <a:ext uri="{0D108BD9-81ED-4DB2-BD59-A6C34878D82A}">
                    <a16:rowId xmlns:a16="http://schemas.microsoft.com/office/drawing/2014/main" val="3418598306"/>
                  </a:ext>
                </a:extLst>
              </a:tr>
              <a:tr h="631482">
                <a:tc>
                  <a:txBody>
                    <a:bodyPr/>
                    <a:lstStyle/>
                    <a:p>
                      <a:pPr algn="l">
                        <a:lnSpc>
                          <a:spcPct val="100000"/>
                        </a:lnSpc>
                        <a:spcAft>
                          <a:spcPts val="0"/>
                        </a:spcAft>
                      </a:pPr>
                      <a:r>
                        <a:rPr lang="sv-SE" sz="1100">
                          <a:effectLst/>
                        </a:rPr>
                        <a:t>Genomförandejournal</a:t>
                      </a:r>
                    </a:p>
                    <a:p>
                      <a:pPr algn="l">
                        <a:lnSpc>
                          <a:spcPct val="100000"/>
                        </a:lnSpc>
                        <a:spcAft>
                          <a:spcPts val="0"/>
                        </a:spcAft>
                      </a:pPr>
                      <a:r>
                        <a:rPr lang="sv-SE" sz="1100">
                          <a:effectLst/>
                        </a:rPr>
                        <a:t>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tc>
                  <a:txBody>
                    <a:bodyPr/>
                    <a:lstStyle/>
                    <a:p>
                      <a:pPr indent="0" algn="l">
                        <a:lnSpc>
                          <a:spcPct val="100000"/>
                        </a:lnSpc>
                        <a:spcAft>
                          <a:spcPts val="0"/>
                        </a:spcAft>
                      </a:pPr>
                      <a:r>
                        <a:rPr lang="sv-SE" sz="1100">
                          <a:effectLst/>
                        </a:rPr>
                        <a:t>Det ska finns en genomförandejournal för hemtjänst dag, en för hemtjänst natt och en för larm. I dem sammanställs daganteckningarna. En del information dokumenteras också här direkt av de som har behörighet. Det kan vara exempelvis enhetschef, administratör med inriktning planering eller omsorgshandledare. </a:t>
                      </a:r>
                    </a:p>
                    <a:p>
                      <a:pPr indent="0" algn="l">
                        <a:lnSpc>
                          <a:spcPct val="100000"/>
                        </a:lnSpc>
                        <a:spcAft>
                          <a:spcPts val="0"/>
                        </a:spcAft>
                      </a:pP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extLst>
                  <a:ext uri="{0D108BD9-81ED-4DB2-BD59-A6C34878D82A}">
                    <a16:rowId xmlns:a16="http://schemas.microsoft.com/office/drawing/2014/main" val="3314281261"/>
                  </a:ext>
                </a:extLst>
              </a:tr>
              <a:tr h="381026">
                <a:tc>
                  <a:txBody>
                    <a:bodyPr/>
                    <a:lstStyle/>
                    <a:p>
                      <a:pPr algn="l">
                        <a:lnSpc>
                          <a:spcPct val="100000"/>
                        </a:lnSpc>
                        <a:spcAft>
                          <a:spcPts val="0"/>
                        </a:spcAft>
                      </a:pPr>
                      <a:r>
                        <a:rPr lang="sv-SE" sz="1100">
                          <a:effectLst/>
                        </a:rPr>
                        <a:t>Genomförandeplan/</a:t>
                      </a:r>
                    </a:p>
                    <a:p>
                      <a:pPr algn="l">
                        <a:lnSpc>
                          <a:spcPct val="100000"/>
                        </a:lnSpc>
                        <a:spcAft>
                          <a:spcPts val="0"/>
                        </a:spcAft>
                      </a:pPr>
                      <a:r>
                        <a:rPr lang="sv-SE" sz="1100">
                          <a:effectLst/>
                        </a:rPr>
                        <a:t>larmplan</a:t>
                      </a:r>
                    </a:p>
                    <a:p>
                      <a:pPr algn="l">
                        <a:lnSpc>
                          <a:spcPct val="100000"/>
                        </a:lnSpc>
                        <a:spcAft>
                          <a:spcPts val="0"/>
                        </a:spcAft>
                      </a:pPr>
                      <a:r>
                        <a:rPr lang="sv-SE" sz="1100">
                          <a:effectLst/>
                        </a:rPr>
                        <a:t>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tc>
                  <a:txBody>
                    <a:bodyPr/>
                    <a:lstStyle/>
                    <a:p>
                      <a:pPr indent="0" algn="l">
                        <a:lnSpc>
                          <a:spcPct val="100000"/>
                        </a:lnSpc>
                        <a:spcAft>
                          <a:spcPts val="0"/>
                        </a:spcAft>
                      </a:pPr>
                      <a:r>
                        <a:rPr lang="sv-SE" sz="1100">
                          <a:effectLst/>
                        </a:rPr>
                        <a:t>Här beskrivs vad, hur och när omsorgstagaren ska få sitt stöd.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extLst>
                  <a:ext uri="{0D108BD9-81ED-4DB2-BD59-A6C34878D82A}">
                    <a16:rowId xmlns:a16="http://schemas.microsoft.com/office/drawing/2014/main" val="2142031638"/>
                  </a:ext>
                </a:extLst>
              </a:tr>
              <a:tr h="1206663">
                <a:tc>
                  <a:txBody>
                    <a:bodyPr/>
                    <a:lstStyle/>
                    <a:p>
                      <a:pPr algn="l">
                        <a:lnSpc>
                          <a:spcPct val="100000"/>
                        </a:lnSpc>
                        <a:spcAft>
                          <a:spcPts val="0"/>
                        </a:spcAft>
                      </a:pPr>
                      <a:r>
                        <a:rPr lang="sv-SE" sz="1100">
                          <a:effectLst/>
                        </a:rPr>
                        <a:t>’Att göra’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tc>
                  <a:txBody>
                    <a:bodyPr/>
                    <a:lstStyle/>
                    <a:p>
                      <a:pPr indent="0" algn="l">
                        <a:lnSpc>
                          <a:spcPct val="100000"/>
                        </a:lnSpc>
                        <a:spcAft>
                          <a:spcPts val="0"/>
                        </a:spcAft>
                      </a:pPr>
                      <a:r>
                        <a:rPr lang="sv-SE" sz="1100">
                          <a:solidFill>
                            <a:srgbClr val="000000"/>
                          </a:solidFill>
                          <a:effectLst/>
                        </a:rPr>
                        <a:t>Funktionen finns i Treserva webb och app och fungerar som en kalender. Den ska användas för </a:t>
                      </a:r>
                      <a:r>
                        <a:rPr lang="sv-SE" sz="1100">
                          <a:effectLst/>
                        </a:rPr>
                        <a:t>uppgifter som ska utföras en viss tid och en viss dag hos omsorgstagare som påverkar planeringen. Det kan exempelvis vara att planera in ledsagning för läkarbesök och liknande. Vid många ’att göra’ kan en filtrering utifrån enhet göras. Anteckningen klarmarkeras med datum när den är utförd men finns sparad</a:t>
                      </a:r>
                      <a:r>
                        <a:rPr lang="sv-SE" sz="1100">
                          <a:solidFill>
                            <a:srgbClr val="FF0000"/>
                          </a:solidFill>
                          <a:effectLst/>
                        </a:rPr>
                        <a:t>.</a:t>
                      </a:r>
                    </a:p>
                    <a:p>
                      <a:pPr indent="0" algn="l">
                        <a:lnSpc>
                          <a:spcPct val="100000"/>
                        </a:lnSpc>
                        <a:spcAft>
                          <a:spcPts val="0"/>
                        </a:spcAft>
                      </a:pPr>
                      <a:endParaRPr lang="sv-SE" sz="1100">
                        <a:effectLst/>
                      </a:endParaRPr>
                    </a:p>
                    <a:p>
                      <a:pPr indent="0" algn="l">
                        <a:lnSpc>
                          <a:spcPct val="100000"/>
                        </a:lnSpc>
                        <a:spcAft>
                          <a:spcPts val="0"/>
                        </a:spcAft>
                      </a:pPr>
                      <a:r>
                        <a:rPr lang="sv-SE" sz="1100">
                          <a:effectLst/>
                        </a:rPr>
                        <a:t>För mer information se lathund </a:t>
                      </a:r>
                      <a:r>
                        <a:rPr lang="sv-SE" sz="1100" u="sng">
                          <a:solidFill>
                            <a:srgbClr val="0563C1"/>
                          </a:solidFill>
                          <a:effectLst/>
                          <a:hlinkClick r:id="rId4"/>
                        </a:rPr>
                        <a:t>Att göra - Treserva genomförandewebb</a:t>
                      </a:r>
                      <a:endParaRPr lang="sv-SE" sz="1100">
                        <a:effectLst/>
                      </a:endParaRPr>
                    </a:p>
                    <a:p>
                      <a:pPr indent="0" algn="l">
                        <a:lnSpc>
                          <a:spcPct val="100000"/>
                        </a:lnSpc>
                        <a:spcAft>
                          <a:spcPts val="0"/>
                        </a:spcAft>
                      </a:pP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extLst>
                  <a:ext uri="{0D108BD9-81ED-4DB2-BD59-A6C34878D82A}">
                    <a16:rowId xmlns:a16="http://schemas.microsoft.com/office/drawing/2014/main" val="778929548"/>
                  </a:ext>
                </a:extLst>
              </a:tr>
              <a:tr h="937096">
                <a:tc>
                  <a:txBody>
                    <a:bodyPr/>
                    <a:lstStyle/>
                    <a:p>
                      <a:pPr algn="l">
                        <a:lnSpc>
                          <a:spcPct val="100000"/>
                        </a:lnSpc>
                        <a:spcAft>
                          <a:spcPts val="0"/>
                        </a:spcAft>
                      </a:pPr>
                      <a:r>
                        <a:rPr lang="en-US" sz="1100">
                          <a:effectLst/>
                        </a:rPr>
                        <a:t>’Post-IT’ (Welfare/Epsilon planering) </a:t>
                      </a: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tc>
                  <a:txBody>
                    <a:bodyPr/>
                    <a:lstStyle/>
                    <a:p>
                      <a:pPr indent="0" algn="l">
                        <a:lnSpc>
                          <a:spcPct val="100000"/>
                        </a:lnSpc>
                        <a:spcAft>
                          <a:spcPts val="0"/>
                        </a:spcAft>
                      </a:pPr>
                      <a:r>
                        <a:rPr lang="sv-SE" sz="1100">
                          <a:effectLst/>
                        </a:rPr>
                        <a:t>En ’</a:t>
                      </a:r>
                      <a:r>
                        <a:rPr lang="sv-SE" sz="1100" err="1">
                          <a:effectLst/>
                        </a:rPr>
                        <a:t>PostIT</a:t>
                      </a:r>
                      <a:r>
                        <a:rPr lang="sv-SE" sz="1100">
                          <a:effectLst/>
                        </a:rPr>
                        <a:t>-lapp’ skapas under Dokumentation på omsorgstagare. Här skrivs anteckningar som nästa kollega behöver informeras om. Det kan vara att plocka ur tvättmaskinen eller stänga balkongdörren. På kundens namn finns en aviseringssymbol som är aktiv när anteckningen är ny. Anteckningen försvinner efter 7 dagar.</a:t>
                      </a:r>
                      <a:r>
                        <a:rPr lang="sv-SE" sz="1100">
                          <a:solidFill>
                            <a:srgbClr val="000000"/>
                          </a:solidFill>
                          <a:effectLst/>
                        </a:rPr>
                        <a:t> Notiser kan endast göras för besök i närtid och som inte är en händelse av vikt. </a:t>
                      </a:r>
                    </a:p>
                    <a:p>
                      <a:pPr indent="0" algn="l">
                        <a:lnSpc>
                          <a:spcPct val="100000"/>
                        </a:lnSpc>
                        <a:spcAft>
                          <a:spcPts val="0"/>
                        </a:spcAft>
                      </a:pPr>
                      <a:endParaRPr lang="sv-SE" sz="1100">
                        <a:effectLst/>
                      </a:endParaRPr>
                    </a:p>
                    <a:p>
                      <a:pPr indent="0" algn="l">
                        <a:lnSpc>
                          <a:spcPct val="100000"/>
                        </a:lnSpc>
                        <a:spcAft>
                          <a:spcPts val="0"/>
                        </a:spcAft>
                      </a:pPr>
                      <a:r>
                        <a:rPr lang="sv-SE" sz="1100">
                          <a:effectLst/>
                        </a:rPr>
                        <a:t>För mer information se lathund </a:t>
                      </a:r>
                      <a:r>
                        <a:rPr lang="sv-SE" sz="1100" u="sng">
                          <a:solidFill>
                            <a:srgbClr val="0563C1"/>
                          </a:solidFill>
                          <a:effectLst/>
                          <a:hlinkClick r:id="rId5"/>
                        </a:rPr>
                        <a:t>Arbetsanteckning i Welfare  </a:t>
                      </a:r>
                      <a:endParaRPr lang="sv-SE" sz="1100">
                        <a:effectLst/>
                      </a:endParaRPr>
                    </a:p>
                    <a:p>
                      <a:pPr indent="0" algn="l">
                        <a:lnSpc>
                          <a:spcPct val="100000"/>
                        </a:lnSpc>
                        <a:spcAft>
                          <a:spcPts val="0"/>
                        </a:spcAft>
                      </a:pPr>
                      <a:endParaRPr lang="sv-SE" sz="1100">
                        <a:effectLst/>
                        <a:latin typeface="+mn-lt"/>
                        <a:ea typeface="MS PMincho" panose="02020600040205080304" pitchFamily="18" charset="-128"/>
                        <a:cs typeface="Times New Roman" panose="02020603050405020304" pitchFamily="18" charset="0"/>
                      </a:endParaRPr>
                    </a:p>
                  </a:txBody>
                  <a:tcPr marL="30850" marR="30850" marT="0" marB="0">
                    <a:solidFill>
                      <a:schemeClr val="bg1"/>
                    </a:solidFill>
                  </a:tcPr>
                </a:tc>
                <a:extLst>
                  <a:ext uri="{0D108BD9-81ED-4DB2-BD59-A6C34878D82A}">
                    <a16:rowId xmlns:a16="http://schemas.microsoft.com/office/drawing/2014/main" val="1945842290"/>
                  </a:ext>
                </a:extLst>
              </a:tr>
            </a:tbl>
          </a:graphicData>
        </a:graphic>
      </p:graphicFrame>
    </p:spTree>
    <p:extLst>
      <p:ext uri="{BB962C8B-B14F-4D97-AF65-F5344CB8AC3E}">
        <p14:creationId xmlns:p14="http://schemas.microsoft.com/office/powerpoint/2010/main" val="309365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9C69BD2-7AEA-1ECA-DA33-D5D2D5CF54A2}"/>
              </a:ext>
            </a:extLst>
          </p:cNvPr>
          <p:cNvSpPr txBox="1">
            <a:spLocks/>
          </p:cNvSpPr>
          <p:nvPr/>
        </p:nvSpPr>
        <p:spPr>
          <a:xfrm>
            <a:off x="879559" y="1184143"/>
            <a:ext cx="4925959" cy="2426260"/>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sv-SE" sz="1800">
                <a:ea typeface="MS PMincho" panose="02020600040205080304" pitchFamily="18" charset="-128"/>
                <a:cs typeface="Times New Roman" panose="02020603050405020304" pitchFamily="18" charset="0"/>
              </a:rPr>
              <a:t>Du gör en daganteckning. </a:t>
            </a:r>
          </a:p>
          <a:p>
            <a:pPr>
              <a:lnSpc>
                <a:spcPct val="115000"/>
              </a:lnSpc>
              <a:spcAft>
                <a:spcPts val="800"/>
              </a:spcAft>
            </a:pPr>
            <a:r>
              <a:rPr lang="sv-SE" sz="1800">
                <a:ea typeface="MS PMincho" panose="02020600040205080304" pitchFamily="18" charset="-128"/>
                <a:cs typeface="Times New Roman" panose="02020603050405020304" pitchFamily="18" charset="0"/>
              </a:rPr>
              <a:t>Du meddelar ansvarig planerare genom ”</a:t>
            </a:r>
            <a:r>
              <a:rPr lang="sv-SE" sz="1800" b="1">
                <a:ea typeface="MS PMincho" panose="02020600040205080304" pitchFamily="18" charset="-128"/>
                <a:cs typeface="Times New Roman" panose="02020603050405020304" pitchFamily="18" charset="0"/>
              </a:rPr>
              <a:t>Att</a:t>
            </a:r>
            <a:r>
              <a:rPr lang="sv-SE" sz="1800">
                <a:ea typeface="MS PMincho" panose="02020600040205080304" pitchFamily="18" charset="-128"/>
                <a:cs typeface="Times New Roman" panose="02020603050405020304" pitchFamily="18" charset="0"/>
              </a:rPr>
              <a:t> </a:t>
            </a:r>
            <a:r>
              <a:rPr lang="sv-SE" sz="1800" b="1">
                <a:ea typeface="MS PMincho" panose="02020600040205080304" pitchFamily="18" charset="-128"/>
                <a:cs typeface="Times New Roman" panose="02020603050405020304" pitchFamily="18" charset="0"/>
              </a:rPr>
              <a:t>göra</a:t>
            </a:r>
            <a:r>
              <a:rPr lang="sv-SE" sz="1800">
                <a:ea typeface="MS PMincho" panose="02020600040205080304" pitchFamily="18" charset="-128"/>
                <a:cs typeface="Times New Roman" panose="02020603050405020304" pitchFamily="18" charset="0"/>
              </a:rPr>
              <a:t>”-funktionen i Treserva (webb eller </a:t>
            </a:r>
            <a:r>
              <a:rPr lang="sv-SE" sz="1800" err="1">
                <a:ea typeface="MS PMincho" panose="02020600040205080304" pitchFamily="18" charset="-128"/>
                <a:cs typeface="Times New Roman" panose="02020603050405020304" pitchFamily="18" charset="0"/>
              </a:rPr>
              <a:t>app</a:t>
            </a:r>
            <a:r>
              <a:rPr lang="sv-SE" sz="1800">
                <a:ea typeface="MS PMincho" panose="02020600040205080304" pitchFamily="18" charset="-128"/>
                <a:cs typeface="Times New Roman" panose="02020603050405020304" pitchFamily="18" charset="0"/>
              </a:rPr>
              <a:t>). </a:t>
            </a:r>
          </a:p>
          <a:p>
            <a:pPr>
              <a:lnSpc>
                <a:spcPct val="115000"/>
              </a:lnSpc>
              <a:spcAft>
                <a:spcPts val="800"/>
              </a:spcAft>
            </a:pPr>
            <a:r>
              <a:rPr lang="sv-SE" sz="1800">
                <a:ea typeface="MS PMincho" panose="02020600040205080304" pitchFamily="18" charset="-128"/>
                <a:cs typeface="Times New Roman" panose="02020603050405020304" pitchFamily="18" charset="0"/>
              </a:rPr>
              <a:t>Du skriver i meddelandet vad det gäller och hänvisar till daganteckningen. </a:t>
            </a:r>
          </a:p>
        </p:txBody>
      </p:sp>
      <p:pic>
        <p:nvPicPr>
          <p:cNvPr id="3076" name="Picture 4">
            <a:extLst>
              <a:ext uri="{FF2B5EF4-FFF2-40B4-BE49-F238E27FC236}">
                <a16:creationId xmlns:a16="http://schemas.microsoft.com/office/drawing/2014/main" id="{A94162A4-DD82-6FD9-8C10-63DC8337A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 r="7618" b="5152"/>
          <a:stretch/>
        </p:blipFill>
        <p:spPr bwMode="auto">
          <a:xfrm>
            <a:off x="7535143" y="735712"/>
            <a:ext cx="4240227" cy="5697694"/>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B99FFF3C-E92F-59F2-2907-65844B87343B}"/>
              </a:ext>
            </a:extLst>
          </p:cNvPr>
          <p:cNvPicPr>
            <a:picLocks noChangeAspect="1"/>
          </p:cNvPicPr>
          <p:nvPr/>
        </p:nvPicPr>
        <p:blipFill>
          <a:blip r:embed="rId3"/>
          <a:stretch>
            <a:fillRect/>
          </a:stretch>
        </p:blipFill>
        <p:spPr>
          <a:xfrm>
            <a:off x="571426" y="3773213"/>
            <a:ext cx="6715751" cy="2686300"/>
          </a:xfrm>
          <a:prstGeom prst="rect">
            <a:avLst/>
          </a:prstGeom>
        </p:spPr>
      </p:pic>
      <p:sp>
        <p:nvSpPr>
          <p:cNvPr id="9" name="Rubrik 1">
            <a:extLst>
              <a:ext uri="{FF2B5EF4-FFF2-40B4-BE49-F238E27FC236}">
                <a16:creationId xmlns:a16="http://schemas.microsoft.com/office/drawing/2014/main" id="{E08A862C-7C86-85E1-9357-A38C503A7891}"/>
              </a:ext>
            </a:extLst>
          </p:cNvPr>
          <p:cNvSpPr txBox="1">
            <a:spLocks/>
          </p:cNvSpPr>
          <p:nvPr/>
        </p:nvSpPr>
        <p:spPr>
          <a:xfrm>
            <a:off x="267339" y="398487"/>
            <a:ext cx="6770905" cy="785656"/>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sz="2400"/>
              <a:t>Information som påverkar planeringen </a:t>
            </a:r>
          </a:p>
        </p:txBody>
      </p:sp>
    </p:spTree>
    <p:extLst>
      <p:ext uri="{BB962C8B-B14F-4D97-AF65-F5344CB8AC3E}">
        <p14:creationId xmlns:p14="http://schemas.microsoft.com/office/powerpoint/2010/main" val="229672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08A862C-7C86-85E1-9357-A38C503A7891}"/>
              </a:ext>
            </a:extLst>
          </p:cNvPr>
          <p:cNvSpPr txBox="1">
            <a:spLocks/>
          </p:cNvSpPr>
          <p:nvPr/>
        </p:nvSpPr>
        <p:spPr>
          <a:xfrm>
            <a:off x="267339" y="398487"/>
            <a:ext cx="6770905" cy="785656"/>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sz="2400"/>
              <a:t>Att göra i </a:t>
            </a:r>
            <a:r>
              <a:rPr lang="sv-SE" sz="2400" err="1"/>
              <a:t>appen</a:t>
            </a:r>
            <a:r>
              <a:rPr lang="sv-SE" sz="2400"/>
              <a:t> </a:t>
            </a:r>
          </a:p>
        </p:txBody>
      </p:sp>
      <p:pic>
        <p:nvPicPr>
          <p:cNvPr id="5" name="Bildobjekt 4">
            <a:extLst>
              <a:ext uri="{FF2B5EF4-FFF2-40B4-BE49-F238E27FC236}">
                <a16:creationId xmlns:a16="http://schemas.microsoft.com/office/drawing/2014/main" id="{C5552161-C041-0CA9-759D-04795D172AD2}"/>
              </a:ext>
            </a:extLst>
          </p:cNvPr>
          <p:cNvPicPr>
            <a:picLocks noChangeAspect="1"/>
          </p:cNvPicPr>
          <p:nvPr/>
        </p:nvPicPr>
        <p:blipFill>
          <a:blip r:embed="rId2"/>
          <a:stretch>
            <a:fillRect/>
          </a:stretch>
        </p:blipFill>
        <p:spPr>
          <a:xfrm>
            <a:off x="1610848" y="1400301"/>
            <a:ext cx="3676500" cy="4984561"/>
          </a:xfrm>
          <a:prstGeom prst="rect">
            <a:avLst/>
          </a:prstGeom>
        </p:spPr>
      </p:pic>
      <p:pic>
        <p:nvPicPr>
          <p:cNvPr id="7" name="Bildobjekt 6">
            <a:extLst>
              <a:ext uri="{FF2B5EF4-FFF2-40B4-BE49-F238E27FC236}">
                <a16:creationId xmlns:a16="http://schemas.microsoft.com/office/drawing/2014/main" id="{9EDBBF3A-32F1-358E-55E5-2E1258401699}"/>
              </a:ext>
            </a:extLst>
          </p:cNvPr>
          <p:cNvPicPr>
            <a:picLocks noChangeAspect="1"/>
          </p:cNvPicPr>
          <p:nvPr/>
        </p:nvPicPr>
        <p:blipFill>
          <a:blip r:embed="rId3"/>
          <a:stretch>
            <a:fillRect/>
          </a:stretch>
        </p:blipFill>
        <p:spPr>
          <a:xfrm>
            <a:off x="6699379" y="1354161"/>
            <a:ext cx="4121948" cy="5076839"/>
          </a:xfrm>
          <a:prstGeom prst="rect">
            <a:avLst/>
          </a:prstGeom>
        </p:spPr>
      </p:pic>
    </p:spTree>
    <p:extLst>
      <p:ext uri="{BB962C8B-B14F-4D97-AF65-F5344CB8AC3E}">
        <p14:creationId xmlns:p14="http://schemas.microsoft.com/office/powerpoint/2010/main" val="93512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972A-AC5F-2E77-0BD7-5E5E357A2F49}"/>
              </a:ext>
            </a:extLst>
          </p:cNvPr>
          <p:cNvSpPr>
            <a:spLocks noGrp="1"/>
          </p:cNvSpPr>
          <p:nvPr>
            <p:ph type="title"/>
          </p:nvPr>
        </p:nvSpPr>
        <p:spPr>
          <a:xfrm>
            <a:off x="407988" y="404813"/>
            <a:ext cx="9170279" cy="736959"/>
          </a:xfrm>
        </p:spPr>
        <p:txBody>
          <a:bodyPr anchor="ctr">
            <a:normAutofit/>
          </a:bodyPr>
          <a:lstStyle/>
          <a:p>
            <a:r>
              <a:rPr lang="en-US"/>
              <a:t>Kika </a:t>
            </a:r>
            <a:r>
              <a:rPr lang="en-US" err="1"/>
              <a:t>på</a:t>
            </a:r>
            <a:r>
              <a:rPr lang="en-US"/>
              <a:t> </a:t>
            </a:r>
            <a:r>
              <a:rPr lang="en-US" err="1"/>
              <a:t>systemet</a:t>
            </a:r>
            <a:r>
              <a:rPr lang="en-US"/>
              <a:t> </a:t>
            </a:r>
          </a:p>
        </p:txBody>
      </p:sp>
      <p:sp>
        <p:nvSpPr>
          <p:cNvPr id="3" name="Content Placeholder 2">
            <a:extLst>
              <a:ext uri="{FF2B5EF4-FFF2-40B4-BE49-F238E27FC236}">
                <a16:creationId xmlns:a16="http://schemas.microsoft.com/office/drawing/2014/main" id="{90A5FB40-2148-8DD0-0038-E9D46FE11833}"/>
              </a:ext>
            </a:extLst>
          </p:cNvPr>
          <p:cNvSpPr>
            <a:spLocks noGrp="1"/>
          </p:cNvSpPr>
          <p:nvPr>
            <p:ph sz="half" idx="1"/>
          </p:nvPr>
        </p:nvSpPr>
        <p:spPr>
          <a:xfrm>
            <a:off x="696000" y="2564632"/>
            <a:ext cx="5400000" cy="4176710"/>
          </a:xfrm>
        </p:spPr>
        <p:txBody>
          <a:bodyPr vert="horz" lIns="0" tIns="0" rIns="0" bIns="0" rtlCol="0">
            <a:normAutofit/>
          </a:bodyPr>
          <a:lstStyle/>
          <a:p>
            <a:pPr marL="0" indent="0">
              <a:buNone/>
            </a:pPr>
            <a:r>
              <a:rPr lang="sv-SE"/>
              <a:t>Öppna era arbetstelefoner.</a:t>
            </a:r>
          </a:p>
          <a:p>
            <a:pPr marL="0" indent="0">
              <a:buNone/>
            </a:pPr>
            <a:r>
              <a:rPr lang="sv-SE"/>
              <a:t>Leta fram ’Att göra’. </a:t>
            </a:r>
          </a:p>
          <a:p>
            <a:pPr marL="0" indent="0">
              <a:buNone/>
            </a:pPr>
            <a:r>
              <a:rPr lang="sv-SE"/>
              <a:t>Bekanta er med vyn och de olika delarna.  </a:t>
            </a:r>
          </a:p>
        </p:txBody>
      </p:sp>
      <p:pic>
        <p:nvPicPr>
          <p:cNvPr id="1026" name="Picture 2">
            <a:extLst>
              <a:ext uri="{FF2B5EF4-FFF2-40B4-BE49-F238E27FC236}">
                <a16:creationId xmlns:a16="http://schemas.microsoft.com/office/drawing/2014/main" id="{0A0FA3C1-BBDE-5ADF-6E1D-0EF123040E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5738" y="2169215"/>
            <a:ext cx="3348807" cy="3348807"/>
          </a:xfrm>
          <a:prstGeom prst="rect">
            <a:avLst/>
          </a:prstGeom>
          <a:solidFill>
            <a:srgbClr val="FFFFFF"/>
          </a:solidFill>
        </p:spPr>
      </p:pic>
    </p:spTree>
    <p:extLst>
      <p:ext uri="{BB962C8B-B14F-4D97-AF65-F5344CB8AC3E}">
        <p14:creationId xmlns:p14="http://schemas.microsoft.com/office/powerpoint/2010/main" val="568662747"/>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D1069F4F-F55A-4AE5-9450-5D06986756E0}"/>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C6E7D1F3-323F-449C-8891-B14BDFBCD95E}"/>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D6B7242-388E-4D52-AC20-B29C65104C0C}"/>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660F87B0-D292-478C-9F59-554F637119EA}"/>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93FE6D71-02EF-4DDF-BA5A-E1F7B7748B66}"/>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ADC79D8E-3717-4DC0-83EA-61DEFFC779F9}"/>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FD57701C-5D0B-4368-87ED-F5B1F5C774AD}"/>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BEFC9357-EA3A-416B-AF88-BD006C65C46B}" vid="{0422458B-5406-4742-B1DB-26CC7CF8118E}"/>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510B94EB98E8C4F90166E78D8025AB1" ma:contentTypeVersion="13" ma:contentTypeDescription="Skapa ett nytt dokument." ma:contentTypeScope="" ma:versionID="6a9a49028754f5e14025de93758651b4">
  <xsd:schema xmlns:xsd="http://www.w3.org/2001/XMLSchema" xmlns:xs="http://www.w3.org/2001/XMLSchema" xmlns:p="http://schemas.microsoft.com/office/2006/metadata/properties" xmlns:ns2="6464b241-6039-49f7-b83c-749f2048f746" xmlns:ns3="7478a4a1-8e33-481e-91d0-97526dccca16" targetNamespace="http://schemas.microsoft.com/office/2006/metadata/properties" ma:root="true" ma:fieldsID="629e902354beffb39e10f2ffa6417ffc" ns2:_="" ns3:_="">
    <xsd:import namespace="6464b241-6039-49f7-b83c-749f2048f746"/>
    <xsd:import namespace="7478a4a1-8e33-481e-91d0-97526dccca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64b241-6039-49f7-b83c-749f2048f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78a4a1-8e33-481e-91d0-97526dccca16"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20B70B-B96E-454B-ACEA-2B357E39881D}">
  <ds:schemaRefs>
    <ds:schemaRef ds:uri="6464b241-6039-49f7-b83c-749f2048f746"/>
    <ds:schemaRef ds:uri="7478a4a1-8e33-481e-91d0-97526dccca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024CFD-A271-4B0F-9A44-41416D5F709C}">
  <ds:schemaRefs>
    <ds:schemaRef ds:uri="6464b241-6039-49f7-b83c-749f2048f746"/>
    <ds:schemaRef ds:uri="7478a4a1-8e33-481e-91d0-97526dccca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78181C-E7FF-40C4-B49A-BD82FAA63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7</Notes>
  <HiddenSlides>0</HiddenSlide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Informationsöverföringsrutin</vt:lpstr>
      <vt:lpstr>PowerPoint Presentation</vt:lpstr>
      <vt:lpstr>För vem? </vt:lpstr>
      <vt:lpstr>Informationsöverföring</vt:lpstr>
      <vt:lpstr>Dokumentation</vt:lpstr>
      <vt:lpstr>PowerPoint Presentation</vt:lpstr>
      <vt:lpstr>PowerPoint Presentation</vt:lpstr>
      <vt:lpstr>PowerPoint Presentation</vt:lpstr>
      <vt:lpstr>Kika på systemet </vt:lpstr>
      <vt:lpstr>PowerPoint Presentation</vt:lpstr>
      <vt:lpstr>Dialog </vt:lpstr>
      <vt:lpstr>För att ta del av det andra skrivit - Omsorgspersonal  </vt:lpstr>
      <vt:lpstr>Administratör med inriktning planering </vt:lpstr>
      <vt:lpstr>PowerPoint Presentation</vt:lpstr>
      <vt:lpstr>Behörighet </vt:lpstr>
      <vt:lpstr>PowerPoint Presentation</vt:lpstr>
      <vt:lpstr>Dialog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hanna.brandberg@aldrevardomsorg.goteborg.se</dc:creator>
  <cp:revision>1</cp:revision>
  <dcterms:created xsi:type="dcterms:W3CDTF">2021-09-14T11:56:32Z</dcterms:created>
  <dcterms:modified xsi:type="dcterms:W3CDTF">2026-01-15T13:00:54Z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0x010100D510B94EB98E8C4F90166E78D8025AB1</vt:lpwstr>
  </property>
</Properties>
</file>